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329" r:id="rId3"/>
    <p:sldId id="284" r:id="rId4"/>
    <p:sldId id="323" r:id="rId5"/>
    <p:sldId id="351" r:id="rId6"/>
    <p:sldId id="330" r:id="rId7"/>
    <p:sldId id="352" r:id="rId8"/>
    <p:sldId id="331" r:id="rId9"/>
    <p:sldId id="332" r:id="rId10"/>
    <p:sldId id="333" r:id="rId11"/>
    <p:sldId id="334" r:id="rId12"/>
    <p:sldId id="335" r:id="rId13"/>
    <p:sldId id="336" r:id="rId14"/>
    <p:sldId id="353" r:id="rId15"/>
    <p:sldId id="354" r:id="rId16"/>
    <p:sldId id="355" r:id="rId17"/>
    <p:sldId id="356" r:id="rId18"/>
    <p:sldId id="357" r:id="rId19"/>
    <p:sldId id="350" r:id="rId20"/>
    <p:sldId id="358" r:id="rId21"/>
    <p:sldId id="359" r:id="rId22"/>
    <p:sldId id="360" r:id="rId23"/>
    <p:sldId id="361" r:id="rId24"/>
    <p:sldId id="362" r:id="rId25"/>
    <p:sldId id="30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DEFF"/>
    <a:srgbClr val="458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9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378EF-27E0-4E48-ABED-B4E10C751BFB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805343-4C3C-422D-9597-46C0C1327C94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9303E28-5D99-42E6-94C4-709AB8A65EE2}" type="parTrans" cxnId="{5FE63BA8-D435-4544-9E8E-CA26627DFD7D}">
      <dgm:prSet/>
      <dgm:spPr/>
      <dgm:t>
        <a:bodyPr/>
        <a:lstStyle/>
        <a:p>
          <a:endParaRPr lang="en-US"/>
        </a:p>
      </dgm:t>
    </dgm:pt>
    <dgm:pt modelId="{A47F63BD-7C5B-4848-A025-FA2C3A5AF8DF}" type="sibTrans" cxnId="{5FE63BA8-D435-4544-9E8E-CA26627DFD7D}">
      <dgm:prSet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B88D65F2-09E4-4FB9-B054-24E95C8429F1}">
      <dgm:prSet phldrT="[Text]"/>
      <dgm:spPr/>
      <dgm:t>
        <a:bodyPr/>
        <a:lstStyle/>
        <a:p>
          <a:endParaRPr lang="en-US" dirty="0"/>
        </a:p>
      </dgm:t>
    </dgm:pt>
    <dgm:pt modelId="{8EDE7DE6-D5AD-4782-B13C-0C51D597850E}" type="parTrans" cxnId="{64C0E81B-8392-4A45-A5B0-A7DD2FE2E2C2}">
      <dgm:prSet/>
      <dgm:spPr/>
      <dgm:t>
        <a:bodyPr/>
        <a:lstStyle/>
        <a:p>
          <a:endParaRPr lang="en-US"/>
        </a:p>
      </dgm:t>
    </dgm:pt>
    <dgm:pt modelId="{68565B81-1389-4CA9-A16E-28D43EEFCB9A}" type="sibTrans" cxnId="{64C0E81B-8392-4A45-A5B0-A7DD2FE2E2C2}">
      <dgm:prSet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E0A5745A-0284-4697-9AC7-CD2A845F8E6C}">
      <dgm:prSet phldrT="[Text]"/>
      <dgm:spPr/>
      <dgm:t>
        <a:bodyPr/>
        <a:lstStyle/>
        <a:p>
          <a:endParaRPr lang="en-US" dirty="0"/>
        </a:p>
      </dgm:t>
    </dgm:pt>
    <dgm:pt modelId="{E8E901B9-FC47-4525-BBA2-547812818B9D}" type="parTrans" cxnId="{A413439D-C47D-4726-B75A-1C57826CA808}">
      <dgm:prSet/>
      <dgm:spPr/>
      <dgm:t>
        <a:bodyPr/>
        <a:lstStyle/>
        <a:p>
          <a:endParaRPr lang="en-US"/>
        </a:p>
      </dgm:t>
    </dgm:pt>
    <dgm:pt modelId="{74F4D9D6-E78A-4F51-844C-3E995A263D43}" type="sibTrans" cxnId="{A413439D-C47D-4726-B75A-1C57826CA808}">
      <dgm:prSet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15C1B3C7-1211-4B90-8D02-0796F6D72CE2}">
      <dgm:prSet phldrT="[Text]"/>
      <dgm:spPr/>
      <dgm:t>
        <a:bodyPr/>
        <a:lstStyle/>
        <a:p>
          <a:endParaRPr lang="en-US" dirty="0"/>
        </a:p>
      </dgm:t>
    </dgm:pt>
    <dgm:pt modelId="{ED547D1A-6DFD-4D67-88EE-0170CE6B998F}" type="parTrans" cxnId="{C03FA994-BD13-4C35-98C9-1D82D823226B}">
      <dgm:prSet/>
      <dgm:spPr/>
      <dgm:t>
        <a:bodyPr/>
        <a:lstStyle/>
        <a:p>
          <a:endParaRPr lang="en-US"/>
        </a:p>
      </dgm:t>
    </dgm:pt>
    <dgm:pt modelId="{154C81F3-3703-4C2B-BEE4-73B91E968A86}" type="sibTrans" cxnId="{C03FA994-BD13-4C35-98C9-1D82D823226B}">
      <dgm:prSet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AEC0A29B-C7AE-4C7C-91D8-079B8DAB36F0}">
      <dgm:prSet phldrT="[Text]"/>
      <dgm:spPr/>
      <dgm:t>
        <a:bodyPr/>
        <a:lstStyle/>
        <a:p>
          <a:endParaRPr lang="en-US" dirty="0"/>
        </a:p>
      </dgm:t>
    </dgm:pt>
    <dgm:pt modelId="{B0D54F13-FCF4-461E-AABF-8B84B1FB7993}" type="parTrans" cxnId="{F27892AE-7898-4187-84DE-7579BA3A7F47}">
      <dgm:prSet/>
      <dgm:spPr/>
      <dgm:t>
        <a:bodyPr/>
        <a:lstStyle/>
        <a:p>
          <a:endParaRPr lang="en-US"/>
        </a:p>
      </dgm:t>
    </dgm:pt>
    <dgm:pt modelId="{5DA060EB-FF59-409D-82D2-CDAA4BAF5BBF}" type="sibTrans" cxnId="{F27892AE-7898-4187-84DE-7579BA3A7F47}">
      <dgm:prSet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6EBADDDD-F3BE-45FF-A200-1B3F9952BBAC}">
      <dgm:prSet phldrT="[Text]"/>
      <dgm:spPr/>
      <dgm:t>
        <a:bodyPr/>
        <a:lstStyle/>
        <a:p>
          <a:endParaRPr lang="en-US" dirty="0"/>
        </a:p>
      </dgm:t>
    </dgm:pt>
    <dgm:pt modelId="{FE4A3D03-9BBA-4A09-9FC6-061FFE755C28}" type="parTrans" cxnId="{3487C4EB-DECA-49B2-B7EA-9558170B2A96}">
      <dgm:prSet/>
      <dgm:spPr/>
      <dgm:t>
        <a:bodyPr/>
        <a:lstStyle/>
        <a:p>
          <a:endParaRPr lang="en-US"/>
        </a:p>
      </dgm:t>
    </dgm:pt>
    <dgm:pt modelId="{C4B9F0C1-FE1D-40AC-8335-AC1BDD64D6DF}" type="sibTrans" cxnId="{3487C4EB-DECA-49B2-B7EA-9558170B2A96}">
      <dgm:prSet/>
      <dgm:spPr>
        <a:solidFill>
          <a:schemeClr val="bg1">
            <a:lumMod val="85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6019D42E-B77B-494F-85BB-4A6E279898EA}" type="pres">
      <dgm:prSet presAssocID="{585378EF-27E0-4E48-ABED-B4E10C751BFB}" presName="cycle" presStyleCnt="0">
        <dgm:presLayoutVars>
          <dgm:dir/>
          <dgm:resizeHandles val="exact"/>
        </dgm:presLayoutVars>
      </dgm:prSet>
      <dgm:spPr/>
    </dgm:pt>
    <dgm:pt modelId="{0878DD9F-ED50-47F1-8784-95E8D6B11807}" type="pres">
      <dgm:prSet presAssocID="{98805343-4C3C-422D-9597-46C0C1327C94}" presName="dummy" presStyleCnt="0"/>
      <dgm:spPr/>
    </dgm:pt>
    <dgm:pt modelId="{2514CEDE-587B-4940-9CB2-E7CDC5BCA796}" type="pres">
      <dgm:prSet presAssocID="{98805343-4C3C-422D-9597-46C0C1327C94}" presName="node" presStyleLbl="revTx" presStyleIdx="0" presStyleCnt="6">
        <dgm:presLayoutVars>
          <dgm:bulletEnabled val="1"/>
        </dgm:presLayoutVars>
      </dgm:prSet>
      <dgm:spPr/>
    </dgm:pt>
    <dgm:pt modelId="{0E5653F8-254A-4785-87DE-2D76FE7A5BCB}" type="pres">
      <dgm:prSet presAssocID="{A47F63BD-7C5B-4848-A025-FA2C3A5AF8DF}" presName="sibTrans" presStyleLbl="node1" presStyleIdx="0" presStyleCnt="6"/>
      <dgm:spPr/>
    </dgm:pt>
    <dgm:pt modelId="{1459ACAF-FF52-4CC7-A9EB-A9312C86E5E9}" type="pres">
      <dgm:prSet presAssocID="{E0A5745A-0284-4697-9AC7-CD2A845F8E6C}" presName="dummy" presStyleCnt="0"/>
      <dgm:spPr/>
    </dgm:pt>
    <dgm:pt modelId="{7CF411CB-3D2B-4194-9194-1668F1DD2557}" type="pres">
      <dgm:prSet presAssocID="{E0A5745A-0284-4697-9AC7-CD2A845F8E6C}" presName="node" presStyleLbl="revTx" presStyleIdx="1" presStyleCnt="6">
        <dgm:presLayoutVars>
          <dgm:bulletEnabled val="1"/>
        </dgm:presLayoutVars>
      </dgm:prSet>
      <dgm:spPr/>
    </dgm:pt>
    <dgm:pt modelId="{854A0663-2774-4386-8F24-F2FFD066C91B}" type="pres">
      <dgm:prSet presAssocID="{74F4D9D6-E78A-4F51-844C-3E995A263D43}" presName="sibTrans" presStyleLbl="node1" presStyleIdx="1" presStyleCnt="6"/>
      <dgm:spPr/>
    </dgm:pt>
    <dgm:pt modelId="{7F8567E0-ABE6-4A0E-BFB1-35C0728DA9EB}" type="pres">
      <dgm:prSet presAssocID="{15C1B3C7-1211-4B90-8D02-0796F6D72CE2}" presName="dummy" presStyleCnt="0"/>
      <dgm:spPr/>
    </dgm:pt>
    <dgm:pt modelId="{8A1B7AA8-CAA7-4E55-A71F-FAB0E583CA00}" type="pres">
      <dgm:prSet presAssocID="{15C1B3C7-1211-4B90-8D02-0796F6D72CE2}" presName="node" presStyleLbl="revTx" presStyleIdx="2" presStyleCnt="6">
        <dgm:presLayoutVars>
          <dgm:bulletEnabled val="1"/>
        </dgm:presLayoutVars>
      </dgm:prSet>
      <dgm:spPr/>
    </dgm:pt>
    <dgm:pt modelId="{7301B81F-5860-465B-94E2-EC68D51FD9F3}" type="pres">
      <dgm:prSet presAssocID="{154C81F3-3703-4C2B-BEE4-73B91E968A86}" presName="sibTrans" presStyleLbl="node1" presStyleIdx="2" presStyleCnt="6"/>
      <dgm:spPr/>
    </dgm:pt>
    <dgm:pt modelId="{98E36AB2-0B95-470C-831F-47F51B83B342}" type="pres">
      <dgm:prSet presAssocID="{AEC0A29B-C7AE-4C7C-91D8-079B8DAB36F0}" presName="dummy" presStyleCnt="0"/>
      <dgm:spPr/>
    </dgm:pt>
    <dgm:pt modelId="{175097D5-BE84-4826-BBBD-6F62B021023F}" type="pres">
      <dgm:prSet presAssocID="{AEC0A29B-C7AE-4C7C-91D8-079B8DAB36F0}" presName="node" presStyleLbl="revTx" presStyleIdx="3" presStyleCnt="6">
        <dgm:presLayoutVars>
          <dgm:bulletEnabled val="1"/>
        </dgm:presLayoutVars>
      </dgm:prSet>
      <dgm:spPr/>
    </dgm:pt>
    <dgm:pt modelId="{7C34D158-647E-4A54-B0C8-0C0F4ABDD3C4}" type="pres">
      <dgm:prSet presAssocID="{5DA060EB-FF59-409D-82D2-CDAA4BAF5BBF}" presName="sibTrans" presStyleLbl="node1" presStyleIdx="3" presStyleCnt="6"/>
      <dgm:spPr/>
    </dgm:pt>
    <dgm:pt modelId="{A57548DF-5901-4CC7-8E5E-1F0602CB420A}" type="pres">
      <dgm:prSet presAssocID="{6EBADDDD-F3BE-45FF-A200-1B3F9952BBAC}" presName="dummy" presStyleCnt="0"/>
      <dgm:spPr/>
    </dgm:pt>
    <dgm:pt modelId="{29CC3315-D3EF-4901-9909-E843FB4E8D01}" type="pres">
      <dgm:prSet presAssocID="{6EBADDDD-F3BE-45FF-A200-1B3F9952BBAC}" presName="node" presStyleLbl="revTx" presStyleIdx="4" presStyleCnt="6">
        <dgm:presLayoutVars>
          <dgm:bulletEnabled val="1"/>
        </dgm:presLayoutVars>
      </dgm:prSet>
      <dgm:spPr/>
    </dgm:pt>
    <dgm:pt modelId="{BDEF3FD8-0E68-44FB-BC87-2137005F3811}" type="pres">
      <dgm:prSet presAssocID="{C4B9F0C1-FE1D-40AC-8335-AC1BDD64D6DF}" presName="sibTrans" presStyleLbl="node1" presStyleIdx="4" presStyleCnt="6"/>
      <dgm:spPr/>
    </dgm:pt>
    <dgm:pt modelId="{52179A1F-D260-4D6A-8911-78776ADD2059}" type="pres">
      <dgm:prSet presAssocID="{B88D65F2-09E4-4FB9-B054-24E95C8429F1}" presName="dummy" presStyleCnt="0"/>
      <dgm:spPr/>
    </dgm:pt>
    <dgm:pt modelId="{8811689A-57B8-4C5F-9B8E-6686DC8C4553}" type="pres">
      <dgm:prSet presAssocID="{B88D65F2-09E4-4FB9-B054-24E95C8429F1}" presName="node" presStyleLbl="revTx" presStyleIdx="5" presStyleCnt="6">
        <dgm:presLayoutVars>
          <dgm:bulletEnabled val="1"/>
        </dgm:presLayoutVars>
      </dgm:prSet>
      <dgm:spPr/>
    </dgm:pt>
    <dgm:pt modelId="{C2D216C2-15BD-4D0D-B987-EEC200593FCB}" type="pres">
      <dgm:prSet presAssocID="{68565B81-1389-4CA9-A16E-28D43EEFCB9A}" presName="sibTrans" presStyleLbl="node1" presStyleIdx="5" presStyleCnt="6"/>
      <dgm:spPr/>
    </dgm:pt>
  </dgm:ptLst>
  <dgm:cxnLst>
    <dgm:cxn modelId="{93B81663-D6BD-4409-A9F9-4B890CE4D22B}" type="presOf" srcId="{E0A5745A-0284-4697-9AC7-CD2A845F8E6C}" destId="{7CF411CB-3D2B-4194-9194-1668F1DD2557}" srcOrd="0" destOrd="0" presId="urn:microsoft.com/office/officeart/2005/8/layout/cycle1"/>
    <dgm:cxn modelId="{64C0E81B-8392-4A45-A5B0-A7DD2FE2E2C2}" srcId="{585378EF-27E0-4E48-ABED-B4E10C751BFB}" destId="{B88D65F2-09E4-4FB9-B054-24E95C8429F1}" srcOrd="5" destOrd="0" parTransId="{8EDE7DE6-D5AD-4782-B13C-0C51D597850E}" sibTransId="{68565B81-1389-4CA9-A16E-28D43EEFCB9A}"/>
    <dgm:cxn modelId="{3487C4EB-DECA-49B2-B7EA-9558170B2A96}" srcId="{585378EF-27E0-4E48-ABED-B4E10C751BFB}" destId="{6EBADDDD-F3BE-45FF-A200-1B3F9952BBAC}" srcOrd="4" destOrd="0" parTransId="{FE4A3D03-9BBA-4A09-9FC6-061FFE755C28}" sibTransId="{C4B9F0C1-FE1D-40AC-8335-AC1BDD64D6DF}"/>
    <dgm:cxn modelId="{F0EAEC04-2D53-42DD-9E64-453C82A17560}" type="presOf" srcId="{AEC0A29B-C7AE-4C7C-91D8-079B8DAB36F0}" destId="{175097D5-BE84-4826-BBBD-6F62B021023F}" srcOrd="0" destOrd="0" presId="urn:microsoft.com/office/officeart/2005/8/layout/cycle1"/>
    <dgm:cxn modelId="{D1BCC4F9-49E5-4205-9307-59CF42C2931B}" type="presOf" srcId="{B88D65F2-09E4-4FB9-B054-24E95C8429F1}" destId="{8811689A-57B8-4C5F-9B8E-6686DC8C4553}" srcOrd="0" destOrd="0" presId="urn:microsoft.com/office/officeart/2005/8/layout/cycle1"/>
    <dgm:cxn modelId="{EB157BA2-F8E4-407F-96AF-FF2AFD8B9AD5}" type="presOf" srcId="{C4B9F0C1-FE1D-40AC-8335-AC1BDD64D6DF}" destId="{BDEF3FD8-0E68-44FB-BC87-2137005F3811}" srcOrd="0" destOrd="0" presId="urn:microsoft.com/office/officeart/2005/8/layout/cycle1"/>
    <dgm:cxn modelId="{8E11588B-DB02-46CE-9ED3-03A1C75C7DE3}" type="presOf" srcId="{154C81F3-3703-4C2B-BEE4-73B91E968A86}" destId="{7301B81F-5860-465B-94E2-EC68D51FD9F3}" srcOrd="0" destOrd="0" presId="urn:microsoft.com/office/officeart/2005/8/layout/cycle1"/>
    <dgm:cxn modelId="{D51B3C8B-16F4-4DAE-8396-38C62F5365E4}" type="presOf" srcId="{68565B81-1389-4CA9-A16E-28D43EEFCB9A}" destId="{C2D216C2-15BD-4D0D-B987-EEC200593FCB}" srcOrd="0" destOrd="0" presId="urn:microsoft.com/office/officeart/2005/8/layout/cycle1"/>
    <dgm:cxn modelId="{1AF14DE7-6C83-476F-AB7D-502B72F71A6D}" type="presOf" srcId="{6EBADDDD-F3BE-45FF-A200-1B3F9952BBAC}" destId="{29CC3315-D3EF-4901-9909-E843FB4E8D01}" srcOrd="0" destOrd="0" presId="urn:microsoft.com/office/officeart/2005/8/layout/cycle1"/>
    <dgm:cxn modelId="{B4F547E8-E61F-47EB-B75C-06C1830B3F67}" type="presOf" srcId="{15C1B3C7-1211-4B90-8D02-0796F6D72CE2}" destId="{8A1B7AA8-CAA7-4E55-A71F-FAB0E583CA00}" srcOrd="0" destOrd="0" presId="urn:microsoft.com/office/officeart/2005/8/layout/cycle1"/>
    <dgm:cxn modelId="{F27892AE-7898-4187-84DE-7579BA3A7F47}" srcId="{585378EF-27E0-4E48-ABED-B4E10C751BFB}" destId="{AEC0A29B-C7AE-4C7C-91D8-079B8DAB36F0}" srcOrd="3" destOrd="0" parTransId="{B0D54F13-FCF4-461E-AABF-8B84B1FB7993}" sibTransId="{5DA060EB-FF59-409D-82D2-CDAA4BAF5BBF}"/>
    <dgm:cxn modelId="{867E0882-6FEC-4D95-B063-AE0477156D6D}" type="presOf" srcId="{5DA060EB-FF59-409D-82D2-CDAA4BAF5BBF}" destId="{7C34D158-647E-4A54-B0C8-0C0F4ABDD3C4}" srcOrd="0" destOrd="0" presId="urn:microsoft.com/office/officeart/2005/8/layout/cycle1"/>
    <dgm:cxn modelId="{C4EA3F5B-5DF3-48A9-A03C-7A0C09491EB9}" type="presOf" srcId="{74F4D9D6-E78A-4F51-844C-3E995A263D43}" destId="{854A0663-2774-4386-8F24-F2FFD066C91B}" srcOrd="0" destOrd="0" presId="urn:microsoft.com/office/officeart/2005/8/layout/cycle1"/>
    <dgm:cxn modelId="{D14CE04B-4278-4C10-8142-D4EDBB23DB1F}" type="presOf" srcId="{585378EF-27E0-4E48-ABED-B4E10C751BFB}" destId="{6019D42E-B77B-494F-85BB-4A6E279898EA}" srcOrd="0" destOrd="0" presId="urn:microsoft.com/office/officeart/2005/8/layout/cycle1"/>
    <dgm:cxn modelId="{A9D375FF-8BB2-4175-8247-51E98CFFFDE7}" type="presOf" srcId="{A47F63BD-7C5B-4848-A025-FA2C3A5AF8DF}" destId="{0E5653F8-254A-4785-87DE-2D76FE7A5BCB}" srcOrd="0" destOrd="0" presId="urn:microsoft.com/office/officeart/2005/8/layout/cycle1"/>
    <dgm:cxn modelId="{C03FA994-BD13-4C35-98C9-1D82D823226B}" srcId="{585378EF-27E0-4E48-ABED-B4E10C751BFB}" destId="{15C1B3C7-1211-4B90-8D02-0796F6D72CE2}" srcOrd="2" destOrd="0" parTransId="{ED547D1A-6DFD-4D67-88EE-0170CE6B998F}" sibTransId="{154C81F3-3703-4C2B-BEE4-73B91E968A86}"/>
    <dgm:cxn modelId="{A413439D-C47D-4726-B75A-1C57826CA808}" srcId="{585378EF-27E0-4E48-ABED-B4E10C751BFB}" destId="{E0A5745A-0284-4697-9AC7-CD2A845F8E6C}" srcOrd="1" destOrd="0" parTransId="{E8E901B9-FC47-4525-BBA2-547812818B9D}" sibTransId="{74F4D9D6-E78A-4F51-844C-3E995A263D43}"/>
    <dgm:cxn modelId="{163840CA-D6DB-423D-ADA8-317B308469D7}" type="presOf" srcId="{98805343-4C3C-422D-9597-46C0C1327C94}" destId="{2514CEDE-587B-4940-9CB2-E7CDC5BCA796}" srcOrd="0" destOrd="0" presId="urn:microsoft.com/office/officeart/2005/8/layout/cycle1"/>
    <dgm:cxn modelId="{5FE63BA8-D435-4544-9E8E-CA26627DFD7D}" srcId="{585378EF-27E0-4E48-ABED-B4E10C751BFB}" destId="{98805343-4C3C-422D-9597-46C0C1327C94}" srcOrd="0" destOrd="0" parTransId="{A9303E28-5D99-42E6-94C4-709AB8A65EE2}" sibTransId="{A47F63BD-7C5B-4848-A025-FA2C3A5AF8DF}"/>
    <dgm:cxn modelId="{45A3BEAF-4AC2-41AA-9641-1FE6FE8DC96B}" type="presParOf" srcId="{6019D42E-B77B-494F-85BB-4A6E279898EA}" destId="{0878DD9F-ED50-47F1-8784-95E8D6B11807}" srcOrd="0" destOrd="0" presId="urn:microsoft.com/office/officeart/2005/8/layout/cycle1"/>
    <dgm:cxn modelId="{25C36B9C-A0A0-46E0-9DC3-9F5ABC8942D4}" type="presParOf" srcId="{6019D42E-B77B-494F-85BB-4A6E279898EA}" destId="{2514CEDE-587B-4940-9CB2-E7CDC5BCA796}" srcOrd="1" destOrd="0" presId="urn:microsoft.com/office/officeart/2005/8/layout/cycle1"/>
    <dgm:cxn modelId="{9BBFA4DC-F738-4284-894F-BBA38F58AD3F}" type="presParOf" srcId="{6019D42E-B77B-494F-85BB-4A6E279898EA}" destId="{0E5653F8-254A-4785-87DE-2D76FE7A5BCB}" srcOrd="2" destOrd="0" presId="urn:microsoft.com/office/officeart/2005/8/layout/cycle1"/>
    <dgm:cxn modelId="{8A1EF4E7-3890-4FC3-91D9-39D6C63EA85B}" type="presParOf" srcId="{6019D42E-B77B-494F-85BB-4A6E279898EA}" destId="{1459ACAF-FF52-4CC7-A9EB-A9312C86E5E9}" srcOrd="3" destOrd="0" presId="urn:microsoft.com/office/officeart/2005/8/layout/cycle1"/>
    <dgm:cxn modelId="{5172CADF-7914-4434-8166-EF14C92906DD}" type="presParOf" srcId="{6019D42E-B77B-494F-85BB-4A6E279898EA}" destId="{7CF411CB-3D2B-4194-9194-1668F1DD2557}" srcOrd="4" destOrd="0" presId="urn:microsoft.com/office/officeart/2005/8/layout/cycle1"/>
    <dgm:cxn modelId="{CA7E461B-60F4-4D9B-A2D0-B52E9A5903AD}" type="presParOf" srcId="{6019D42E-B77B-494F-85BB-4A6E279898EA}" destId="{854A0663-2774-4386-8F24-F2FFD066C91B}" srcOrd="5" destOrd="0" presId="urn:microsoft.com/office/officeart/2005/8/layout/cycle1"/>
    <dgm:cxn modelId="{E3E3B98C-5622-4C91-ADC9-95B21BF38B3A}" type="presParOf" srcId="{6019D42E-B77B-494F-85BB-4A6E279898EA}" destId="{7F8567E0-ABE6-4A0E-BFB1-35C0728DA9EB}" srcOrd="6" destOrd="0" presId="urn:microsoft.com/office/officeart/2005/8/layout/cycle1"/>
    <dgm:cxn modelId="{86A00AC9-1AD8-4D16-88A8-878105D2BA71}" type="presParOf" srcId="{6019D42E-B77B-494F-85BB-4A6E279898EA}" destId="{8A1B7AA8-CAA7-4E55-A71F-FAB0E583CA00}" srcOrd="7" destOrd="0" presId="urn:microsoft.com/office/officeart/2005/8/layout/cycle1"/>
    <dgm:cxn modelId="{BBAF1254-860F-41DA-AA54-1F63522D7273}" type="presParOf" srcId="{6019D42E-B77B-494F-85BB-4A6E279898EA}" destId="{7301B81F-5860-465B-94E2-EC68D51FD9F3}" srcOrd="8" destOrd="0" presId="urn:microsoft.com/office/officeart/2005/8/layout/cycle1"/>
    <dgm:cxn modelId="{528F1475-5208-4ECA-BC14-B246780D0760}" type="presParOf" srcId="{6019D42E-B77B-494F-85BB-4A6E279898EA}" destId="{98E36AB2-0B95-470C-831F-47F51B83B342}" srcOrd="9" destOrd="0" presId="urn:microsoft.com/office/officeart/2005/8/layout/cycle1"/>
    <dgm:cxn modelId="{C6060A7A-CD9A-4ABF-BC36-EDBB1458D14D}" type="presParOf" srcId="{6019D42E-B77B-494F-85BB-4A6E279898EA}" destId="{175097D5-BE84-4826-BBBD-6F62B021023F}" srcOrd="10" destOrd="0" presId="urn:microsoft.com/office/officeart/2005/8/layout/cycle1"/>
    <dgm:cxn modelId="{ADB03FD0-D9EC-4C20-97DB-0B436183CE04}" type="presParOf" srcId="{6019D42E-B77B-494F-85BB-4A6E279898EA}" destId="{7C34D158-647E-4A54-B0C8-0C0F4ABDD3C4}" srcOrd="11" destOrd="0" presId="urn:microsoft.com/office/officeart/2005/8/layout/cycle1"/>
    <dgm:cxn modelId="{1C23B42E-7FDD-425B-9073-FC4055193641}" type="presParOf" srcId="{6019D42E-B77B-494F-85BB-4A6E279898EA}" destId="{A57548DF-5901-4CC7-8E5E-1F0602CB420A}" srcOrd="12" destOrd="0" presId="urn:microsoft.com/office/officeart/2005/8/layout/cycle1"/>
    <dgm:cxn modelId="{4561AF78-FBFA-4B06-8DDC-555B13900DDA}" type="presParOf" srcId="{6019D42E-B77B-494F-85BB-4A6E279898EA}" destId="{29CC3315-D3EF-4901-9909-E843FB4E8D01}" srcOrd="13" destOrd="0" presId="urn:microsoft.com/office/officeart/2005/8/layout/cycle1"/>
    <dgm:cxn modelId="{CF4B1524-6F39-48A9-826E-0F2467F4548C}" type="presParOf" srcId="{6019D42E-B77B-494F-85BB-4A6E279898EA}" destId="{BDEF3FD8-0E68-44FB-BC87-2137005F3811}" srcOrd="14" destOrd="0" presId="urn:microsoft.com/office/officeart/2005/8/layout/cycle1"/>
    <dgm:cxn modelId="{FC7146EA-208C-4C9C-923D-C0C7474CB548}" type="presParOf" srcId="{6019D42E-B77B-494F-85BB-4A6E279898EA}" destId="{52179A1F-D260-4D6A-8911-78776ADD2059}" srcOrd="15" destOrd="0" presId="urn:microsoft.com/office/officeart/2005/8/layout/cycle1"/>
    <dgm:cxn modelId="{5955F7FC-9961-4893-B307-FA8F8AEC71B7}" type="presParOf" srcId="{6019D42E-B77B-494F-85BB-4A6E279898EA}" destId="{8811689A-57B8-4C5F-9B8E-6686DC8C4553}" srcOrd="16" destOrd="0" presId="urn:microsoft.com/office/officeart/2005/8/layout/cycle1"/>
    <dgm:cxn modelId="{C26A9239-850C-45A4-8E7C-06FCF185CE1B}" type="presParOf" srcId="{6019D42E-B77B-494F-85BB-4A6E279898EA}" destId="{C2D216C2-15BD-4D0D-B987-EEC200593FCB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14CEDE-587B-4940-9CB2-E7CDC5BCA796}">
      <dsp:nvSpPr>
        <dsp:cNvPr id="0" name=""/>
        <dsp:cNvSpPr/>
      </dsp:nvSpPr>
      <dsp:spPr>
        <a:xfrm>
          <a:off x="3994386" y="9955"/>
          <a:ext cx="856738" cy="856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 </a:t>
          </a:r>
        </a:p>
      </dsp:txBody>
      <dsp:txXfrm>
        <a:off x="3994386" y="9955"/>
        <a:ext cx="856738" cy="856738"/>
      </dsp:txXfrm>
    </dsp:sp>
    <dsp:sp modelId="{0E5653F8-254A-4785-87DE-2D76FE7A5BCB}">
      <dsp:nvSpPr>
        <dsp:cNvPr id="0" name=""/>
        <dsp:cNvSpPr/>
      </dsp:nvSpPr>
      <dsp:spPr>
        <a:xfrm>
          <a:off x="1376270" y="1402"/>
          <a:ext cx="4182637" cy="4182637"/>
        </a:xfrm>
        <a:prstGeom prst="circularArrow">
          <a:avLst>
            <a:gd name="adj1" fmla="val 3994"/>
            <a:gd name="adj2" fmla="val 250589"/>
            <a:gd name="adj3" fmla="val 20571926"/>
            <a:gd name="adj4" fmla="val 18984329"/>
            <a:gd name="adj5" fmla="val 4660"/>
          </a:avLst>
        </a:prstGeom>
        <a:solidFill>
          <a:schemeClr val="bg1">
            <a:lumMod val="8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F411CB-3D2B-4194-9194-1668F1DD2557}">
      <dsp:nvSpPr>
        <dsp:cNvPr id="0" name=""/>
        <dsp:cNvSpPr/>
      </dsp:nvSpPr>
      <dsp:spPr>
        <a:xfrm>
          <a:off x="4949552" y="1664352"/>
          <a:ext cx="856738" cy="856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100" kern="1200" dirty="0"/>
        </a:p>
      </dsp:txBody>
      <dsp:txXfrm>
        <a:off x="4949552" y="1664352"/>
        <a:ext cx="856738" cy="856738"/>
      </dsp:txXfrm>
    </dsp:sp>
    <dsp:sp modelId="{854A0663-2774-4386-8F24-F2FFD066C91B}">
      <dsp:nvSpPr>
        <dsp:cNvPr id="0" name=""/>
        <dsp:cNvSpPr/>
      </dsp:nvSpPr>
      <dsp:spPr>
        <a:xfrm>
          <a:off x="1376270" y="1402"/>
          <a:ext cx="4182637" cy="4182637"/>
        </a:xfrm>
        <a:prstGeom prst="circularArrow">
          <a:avLst>
            <a:gd name="adj1" fmla="val 3994"/>
            <a:gd name="adj2" fmla="val 250589"/>
            <a:gd name="adj3" fmla="val 2365081"/>
            <a:gd name="adj4" fmla="val 777484"/>
            <a:gd name="adj5" fmla="val 4660"/>
          </a:avLst>
        </a:prstGeom>
        <a:solidFill>
          <a:schemeClr val="bg1">
            <a:lumMod val="8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1B7AA8-CAA7-4E55-A71F-FAB0E583CA00}">
      <dsp:nvSpPr>
        <dsp:cNvPr id="0" name=""/>
        <dsp:cNvSpPr/>
      </dsp:nvSpPr>
      <dsp:spPr>
        <a:xfrm>
          <a:off x="3994386" y="3318749"/>
          <a:ext cx="856738" cy="856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100" kern="1200" dirty="0"/>
        </a:p>
      </dsp:txBody>
      <dsp:txXfrm>
        <a:off x="3994386" y="3318749"/>
        <a:ext cx="856738" cy="856738"/>
      </dsp:txXfrm>
    </dsp:sp>
    <dsp:sp modelId="{7301B81F-5860-465B-94E2-EC68D51FD9F3}">
      <dsp:nvSpPr>
        <dsp:cNvPr id="0" name=""/>
        <dsp:cNvSpPr/>
      </dsp:nvSpPr>
      <dsp:spPr>
        <a:xfrm>
          <a:off x="1376270" y="1402"/>
          <a:ext cx="4182637" cy="4182637"/>
        </a:xfrm>
        <a:prstGeom prst="circularArrow">
          <a:avLst>
            <a:gd name="adj1" fmla="val 3994"/>
            <a:gd name="adj2" fmla="val 250589"/>
            <a:gd name="adj3" fmla="val 6109857"/>
            <a:gd name="adj4" fmla="val 4439554"/>
            <a:gd name="adj5" fmla="val 4660"/>
          </a:avLst>
        </a:prstGeom>
        <a:solidFill>
          <a:schemeClr val="bg1">
            <a:lumMod val="8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5097D5-BE84-4826-BBBD-6F62B021023F}">
      <dsp:nvSpPr>
        <dsp:cNvPr id="0" name=""/>
        <dsp:cNvSpPr/>
      </dsp:nvSpPr>
      <dsp:spPr>
        <a:xfrm>
          <a:off x="2084053" y="3318749"/>
          <a:ext cx="856738" cy="856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100" kern="1200" dirty="0"/>
        </a:p>
      </dsp:txBody>
      <dsp:txXfrm>
        <a:off x="2084053" y="3318749"/>
        <a:ext cx="856738" cy="856738"/>
      </dsp:txXfrm>
    </dsp:sp>
    <dsp:sp modelId="{7C34D158-647E-4A54-B0C8-0C0F4ABDD3C4}">
      <dsp:nvSpPr>
        <dsp:cNvPr id="0" name=""/>
        <dsp:cNvSpPr/>
      </dsp:nvSpPr>
      <dsp:spPr>
        <a:xfrm>
          <a:off x="1376270" y="1402"/>
          <a:ext cx="4182637" cy="4182637"/>
        </a:xfrm>
        <a:prstGeom prst="circularArrow">
          <a:avLst>
            <a:gd name="adj1" fmla="val 3994"/>
            <a:gd name="adj2" fmla="val 250589"/>
            <a:gd name="adj3" fmla="val 9771926"/>
            <a:gd name="adj4" fmla="val 8184329"/>
            <a:gd name="adj5" fmla="val 4660"/>
          </a:avLst>
        </a:prstGeom>
        <a:solidFill>
          <a:schemeClr val="bg1">
            <a:lumMod val="8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C3315-D3EF-4901-9909-E843FB4E8D01}">
      <dsp:nvSpPr>
        <dsp:cNvPr id="0" name=""/>
        <dsp:cNvSpPr/>
      </dsp:nvSpPr>
      <dsp:spPr>
        <a:xfrm>
          <a:off x="1128886" y="1664352"/>
          <a:ext cx="856738" cy="856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100" kern="1200" dirty="0"/>
        </a:p>
      </dsp:txBody>
      <dsp:txXfrm>
        <a:off x="1128886" y="1664352"/>
        <a:ext cx="856738" cy="856738"/>
      </dsp:txXfrm>
    </dsp:sp>
    <dsp:sp modelId="{BDEF3FD8-0E68-44FB-BC87-2137005F3811}">
      <dsp:nvSpPr>
        <dsp:cNvPr id="0" name=""/>
        <dsp:cNvSpPr/>
      </dsp:nvSpPr>
      <dsp:spPr>
        <a:xfrm>
          <a:off x="1376270" y="1402"/>
          <a:ext cx="4182637" cy="4182637"/>
        </a:xfrm>
        <a:prstGeom prst="circularArrow">
          <a:avLst>
            <a:gd name="adj1" fmla="val 3994"/>
            <a:gd name="adj2" fmla="val 250589"/>
            <a:gd name="adj3" fmla="val 13165081"/>
            <a:gd name="adj4" fmla="val 11577484"/>
            <a:gd name="adj5" fmla="val 4660"/>
          </a:avLst>
        </a:prstGeom>
        <a:solidFill>
          <a:schemeClr val="bg1">
            <a:lumMod val="8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1689A-57B8-4C5F-9B8E-6686DC8C4553}">
      <dsp:nvSpPr>
        <dsp:cNvPr id="0" name=""/>
        <dsp:cNvSpPr/>
      </dsp:nvSpPr>
      <dsp:spPr>
        <a:xfrm>
          <a:off x="2084053" y="9955"/>
          <a:ext cx="856738" cy="856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100" kern="1200" dirty="0"/>
        </a:p>
      </dsp:txBody>
      <dsp:txXfrm>
        <a:off x="2084053" y="9955"/>
        <a:ext cx="856738" cy="856738"/>
      </dsp:txXfrm>
    </dsp:sp>
    <dsp:sp modelId="{C2D216C2-15BD-4D0D-B987-EEC200593FCB}">
      <dsp:nvSpPr>
        <dsp:cNvPr id="0" name=""/>
        <dsp:cNvSpPr/>
      </dsp:nvSpPr>
      <dsp:spPr>
        <a:xfrm>
          <a:off x="1376270" y="1402"/>
          <a:ext cx="4182637" cy="4182637"/>
        </a:xfrm>
        <a:prstGeom prst="circularArrow">
          <a:avLst>
            <a:gd name="adj1" fmla="val 3994"/>
            <a:gd name="adj2" fmla="val 250589"/>
            <a:gd name="adj3" fmla="val 16909857"/>
            <a:gd name="adj4" fmla="val 15239554"/>
            <a:gd name="adj5" fmla="val 4660"/>
          </a:avLst>
        </a:prstGeom>
        <a:solidFill>
          <a:schemeClr val="bg1">
            <a:lumMod val="8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34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9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4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B634B9-AAE2-4BB4-BC42-A16C91E4A0D5}" type="datetimeFigureOut">
              <a:rPr lang="en-US" smtClean="0"/>
              <a:pPr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09BF-52C3-421A-B65B-89B66D1E38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7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B634B9-AAE2-4BB4-BC42-A16C91E4A0D5}" type="datetimeFigureOut">
              <a:rPr lang="en-US" smtClean="0"/>
              <a:pPr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09BF-52C3-421A-B65B-89B66D1E38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81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8B634B9-AAE2-4BB4-BC42-A16C91E4A0D5}" type="datetimeFigureOut">
              <a:rPr lang="en-US" smtClean="0"/>
              <a:pPr/>
              <a:t>4/19/2016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6409BF-52C3-421A-B65B-89B66D1E38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59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8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9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5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0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634B9-AAE2-4BB4-BC42-A16C91E4A0D5}" type="datetimeFigureOut">
              <a:rPr lang="en-US" smtClean="0"/>
              <a:t>4/19/2016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6409BF-52C3-421A-B65B-89B66D1E38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76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F8B634B9-AAE2-4BB4-BC42-A16C91E4A0D5}" type="datetimeFigureOut">
              <a:rPr lang="en-US" smtClean="0"/>
              <a:pPr/>
              <a:t>4/19/2016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118" y="6283470"/>
            <a:ext cx="1764874" cy="5108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747514" y="6345791"/>
            <a:ext cx="1404730" cy="37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53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ungalaxy.com/" TargetMode="External"/><Relationship Id="rId2" Type="http://schemas.openxmlformats.org/officeDocument/2006/relationships/hyperlink" Target="http://www.akmii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9.jpeg"/><Relationship Id="rId7" Type="http://schemas.openxmlformats.org/officeDocument/2006/relationships/diagramLayout" Target="../diagrams/layou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1.png"/><Relationship Id="rId10" Type="http://schemas.microsoft.com/office/2007/relationships/diagramDrawing" Target="../diagrams/drawing1.xml"/><Relationship Id="rId4" Type="http://schemas.openxmlformats.org/officeDocument/2006/relationships/image" Target="../media/image10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基于微软公有云平台</a:t>
            </a:r>
            <a:endParaRPr lang="en-US" altLang="zh-CN" dirty="0"/>
          </a:p>
          <a:p>
            <a:r>
              <a:rPr lang="zh-CN" altLang="en-US" dirty="0"/>
              <a:t>全新企业效率管理解决方案</a:t>
            </a:r>
            <a:endParaRPr lang="en-US" dirty="0"/>
          </a:p>
        </p:txBody>
      </p:sp>
      <p:sp>
        <p:nvSpPr>
          <p:cNvPr id="4" name="Subtitle 4"/>
          <p:cNvSpPr txBox="1">
            <a:spLocks/>
          </p:cNvSpPr>
          <p:nvPr/>
        </p:nvSpPr>
        <p:spPr>
          <a:xfrm>
            <a:off x="1524000" y="5980449"/>
            <a:ext cx="9144000" cy="3128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dirty="0"/>
              <a:t>上海知普信息科技有限公司</a:t>
            </a:r>
            <a:endParaRPr lang="en-US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509" y="1948091"/>
            <a:ext cx="4146981" cy="78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70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文档管理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411" y="2228928"/>
            <a:ext cx="7969558" cy="3542758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236824" y="1452411"/>
            <a:ext cx="3670809" cy="5294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利用</a:t>
            </a:r>
            <a:r>
              <a:rPr lang="en-US" altLang="zh-CN" dirty="0"/>
              <a:t>Office 365</a:t>
            </a:r>
            <a:r>
              <a:rPr lang="zh-CN" altLang="en-US" dirty="0"/>
              <a:t>完整强大的企业文档管理功能，实现海量文档的统一管理。提供包括文档创建、流程审核、版本控制、分类归档等企业文档的全生命周期管理。</a:t>
            </a:r>
          </a:p>
          <a:p>
            <a:r>
              <a:rPr lang="zh-CN" altLang="en-US" dirty="0"/>
              <a:t>文档目录与结构的统一管理，包括授权管理、目录管理及文</a:t>
            </a:r>
            <a:br>
              <a:rPr lang="zh-CN" altLang="en-US" dirty="0"/>
            </a:br>
            <a:r>
              <a:rPr lang="zh-CN" altLang="en-US" dirty="0"/>
              <a:t>档自动加密设定。</a:t>
            </a:r>
          </a:p>
          <a:p>
            <a:r>
              <a:rPr lang="zh-CN" altLang="en-US" dirty="0"/>
              <a:t>实现单个文档或批量文档的统一上传管理</a:t>
            </a:r>
          </a:p>
          <a:p>
            <a:r>
              <a:rPr lang="zh-CN" altLang="en-US" dirty="0"/>
              <a:t>实现文档的版本管理，可在线查看文档历史版本、版本回滚</a:t>
            </a:r>
            <a:br>
              <a:rPr lang="zh-CN" altLang="en-US" dirty="0"/>
            </a:br>
            <a:r>
              <a:rPr lang="zh-CN" altLang="en-US" dirty="0"/>
              <a:t>及更新标识管理。</a:t>
            </a:r>
          </a:p>
          <a:p>
            <a:r>
              <a:rPr lang="zh-CN" altLang="en-US" dirty="0"/>
              <a:t>实现文档属性的定义与管理、文档权限控制、增删改操作、</a:t>
            </a:r>
            <a:br>
              <a:rPr lang="zh-CN" altLang="en-US" dirty="0"/>
            </a:br>
            <a:r>
              <a:rPr lang="zh-CN" altLang="en-US" dirty="0"/>
              <a:t>文档收藏及快速访问</a:t>
            </a:r>
          </a:p>
          <a:p>
            <a:r>
              <a:rPr lang="zh-CN" altLang="en-US" dirty="0"/>
              <a:t>实现</a:t>
            </a:r>
            <a:r>
              <a:rPr lang="en-US" altLang="zh-CN" dirty="0"/>
              <a:t>Office</a:t>
            </a:r>
            <a:r>
              <a:rPr lang="zh-CN" altLang="en-US" dirty="0"/>
              <a:t>文档的在线查看与编辑功能</a:t>
            </a:r>
          </a:p>
        </p:txBody>
      </p:sp>
    </p:spTree>
    <p:extLst>
      <p:ext uri="{BB962C8B-B14F-4D97-AF65-F5344CB8AC3E}">
        <p14:creationId xmlns:p14="http://schemas.microsoft.com/office/powerpoint/2010/main" val="269870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知识中心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1781" y="2299521"/>
            <a:ext cx="7263633" cy="322895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838200" y="1452411"/>
            <a:ext cx="3316834" cy="529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提供统一的企业知识管理中心功能，为员工提供知识发布，分享，查看，收藏等功能。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671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员工通讯录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8200" y="1452411"/>
            <a:ext cx="3069433" cy="5294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用户可以选择查看员工的个人信息。个人信息明细页面按照信息类型进行分类显示。</a:t>
            </a:r>
          </a:p>
          <a:p>
            <a:r>
              <a:rPr lang="zh-CN" altLang="en-US" dirty="0"/>
              <a:t>企业统一员工身份认证和信息管理，并允许员工修改部分个人信息。</a:t>
            </a:r>
          </a:p>
          <a:p>
            <a:r>
              <a:rPr lang="zh-CN" altLang="en-US" dirty="0"/>
              <a:t>员工信息可以与</a:t>
            </a:r>
            <a:r>
              <a:rPr lang="en-US" altLang="zh-CN" dirty="0"/>
              <a:t>HR</a:t>
            </a:r>
            <a:r>
              <a:rPr lang="zh-CN" altLang="en-US" dirty="0"/>
              <a:t>系统进行同步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966" y="2017151"/>
            <a:ext cx="6274949" cy="34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73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在线考试 </a:t>
            </a:r>
            <a:r>
              <a:rPr lang="en-US" altLang="zh-CN" dirty="0"/>
              <a:t>/ </a:t>
            </a:r>
            <a:r>
              <a:rPr lang="zh-CN" altLang="en-US" dirty="0"/>
              <a:t>问卷调查 </a:t>
            </a:r>
            <a:r>
              <a:rPr lang="en-US" altLang="zh-CN" dirty="0"/>
              <a:t>/ </a:t>
            </a:r>
            <a:r>
              <a:rPr lang="zh-CN" altLang="en-US" dirty="0"/>
              <a:t>在线投票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7" y="1285302"/>
            <a:ext cx="9878713" cy="557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37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个人任务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2182978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个人任务管理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任务分配与跟踪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任务信息分享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任务分类管理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/>
              <a:t>周期性任务管理</a:t>
            </a:r>
            <a:endParaRPr lang="en-US" altLang="zh-CN" dirty="0"/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893" y="1624404"/>
            <a:ext cx="8760257" cy="494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02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个人日程管理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21723" y="1657939"/>
            <a:ext cx="2391064" cy="49079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个人日程创建，</a:t>
            </a:r>
            <a:endParaRPr lang="en-US" altLang="zh-CN" dirty="0"/>
          </a:p>
          <a:p>
            <a:r>
              <a:rPr lang="zh-CN" altLang="en-US" dirty="0"/>
              <a:t>统一日程管理</a:t>
            </a:r>
            <a:endParaRPr lang="en-US" altLang="zh-CN" dirty="0"/>
          </a:p>
          <a:p>
            <a:r>
              <a:rPr lang="zh-CN" altLang="en-US" dirty="0"/>
              <a:t>共享日程创建，</a:t>
            </a:r>
            <a:endParaRPr lang="en-US" altLang="zh-CN" dirty="0"/>
          </a:p>
          <a:p>
            <a:r>
              <a:rPr lang="zh-CN" altLang="en-US" dirty="0"/>
              <a:t>团队日程管理</a:t>
            </a:r>
            <a:endParaRPr lang="en-US" altLang="zh-CN" dirty="0"/>
          </a:p>
          <a:p>
            <a:r>
              <a:rPr lang="zh-CN" altLang="en-US" dirty="0"/>
              <a:t>日程信息分享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449" y="1523003"/>
            <a:ext cx="8273283" cy="494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84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工作备忘录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199" y="1514245"/>
            <a:ext cx="2096973" cy="4690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个人备忘录添加</a:t>
            </a:r>
            <a:endParaRPr lang="en-US" altLang="zh-CN" dirty="0"/>
          </a:p>
          <a:p>
            <a:r>
              <a:rPr lang="zh-CN" altLang="en-US" dirty="0"/>
              <a:t>备忘录查看与分享</a:t>
            </a:r>
            <a:endParaRPr lang="en-US" altLang="zh-CN" dirty="0"/>
          </a:p>
          <a:p>
            <a:r>
              <a:rPr lang="zh-CN" altLang="en-US" dirty="0"/>
              <a:t>基于标签的备忘录分组</a:t>
            </a:r>
            <a:endParaRPr lang="en-US" altLang="zh-CN" dirty="0"/>
          </a:p>
          <a:p>
            <a:r>
              <a:rPr lang="zh-CN" altLang="en-US" dirty="0"/>
              <a:t>备忘录提醒</a:t>
            </a:r>
            <a:endParaRPr lang="en-US" altLang="zh-CN" dirty="0"/>
          </a:p>
          <a:p>
            <a:r>
              <a:rPr lang="zh-CN" altLang="en-US" dirty="0"/>
              <a:t>收藏与归档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404" y="1373666"/>
            <a:ext cx="8450839" cy="497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19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消息中心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609343"/>
            <a:ext cx="2283836" cy="475100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企业内部微信</a:t>
            </a:r>
            <a:endParaRPr lang="en-US" altLang="zh-CN" dirty="0"/>
          </a:p>
          <a:p>
            <a:r>
              <a:rPr lang="zh-CN" altLang="en-US" dirty="0"/>
              <a:t>个人之间消息发送与接收</a:t>
            </a:r>
            <a:endParaRPr lang="en-US" altLang="zh-CN" dirty="0"/>
          </a:p>
          <a:p>
            <a:r>
              <a:rPr lang="zh-CN" altLang="en-US" dirty="0"/>
              <a:t>支持分组聊天</a:t>
            </a:r>
            <a:endParaRPr lang="en-US" altLang="zh-CN" dirty="0"/>
          </a:p>
          <a:p>
            <a:r>
              <a:rPr lang="zh-CN" altLang="en-US" dirty="0"/>
              <a:t>支持文件及图片传输</a:t>
            </a:r>
            <a:endParaRPr lang="en-US" altLang="zh-CN" dirty="0"/>
          </a:p>
          <a:p>
            <a:r>
              <a:rPr lang="zh-CN" altLang="en-US" dirty="0"/>
              <a:t>基于组织的人员目录</a:t>
            </a:r>
            <a:endParaRPr lang="en-US" altLang="zh-CN" dirty="0"/>
          </a:p>
          <a:p>
            <a:r>
              <a:rPr lang="zh-CN" altLang="en-US" dirty="0"/>
              <a:t>支持网页端及移动应用</a:t>
            </a:r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894" y="962293"/>
            <a:ext cx="8193834" cy="489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87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25" y="-2626"/>
            <a:ext cx="10869151" cy="686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06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流程管理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59" y="1190900"/>
            <a:ext cx="4252948" cy="20491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616" y="686973"/>
            <a:ext cx="7079991" cy="30071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16" y="3730686"/>
            <a:ext cx="1903524" cy="2905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911" y="3770920"/>
            <a:ext cx="4806697" cy="25771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650028"/>
            <a:ext cx="3361270" cy="706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5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国内企业管理新挑战</a:t>
            </a:r>
          </a:p>
        </p:txBody>
      </p:sp>
      <p:sp>
        <p:nvSpPr>
          <p:cNvPr id="4" name="Rectangle 3"/>
          <p:cNvSpPr/>
          <p:nvPr/>
        </p:nvSpPr>
        <p:spPr>
          <a:xfrm>
            <a:off x="1950621" y="1484966"/>
            <a:ext cx="9179987" cy="1003996"/>
          </a:xfrm>
          <a:prstGeom prst="rect">
            <a:avLst/>
          </a:prstGeom>
          <a:solidFill>
            <a:schemeClr val="accent5">
              <a:lumMod val="20000"/>
              <a:lumOff val="8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76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随着国内企业各项运营成本，主要是人工成本的快速上升，企业运营成本的有效控制将成为企业经营的重要因素。</a:t>
            </a:r>
            <a:endParaRPr lang="en-US" sz="1765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50621" y="2729954"/>
            <a:ext cx="9179988" cy="1003996"/>
          </a:xfrm>
          <a:prstGeom prst="rect">
            <a:avLst/>
          </a:prstGeom>
          <a:solidFill>
            <a:schemeClr val="accent5">
              <a:lumMod val="20000"/>
              <a:lumOff val="8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76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随着各行业业务竞争的加剧，企业内部的管理效率，各部门间的协同配合，以及基于流程的业务推动将成为企业的核心竞争力。</a:t>
            </a:r>
            <a:endParaRPr lang="en-US" sz="1765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50621" y="3973441"/>
            <a:ext cx="9179988" cy="1003996"/>
          </a:xfrm>
          <a:prstGeom prst="rect">
            <a:avLst/>
          </a:prstGeom>
          <a:solidFill>
            <a:schemeClr val="accent5">
              <a:lumMod val="20000"/>
              <a:lumOff val="8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76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随着包括平板电脑，手机等智能设备在企业办公环境的应用普及，高效的企业办公系统需要全面支持移动办公需求</a:t>
            </a:r>
            <a:endParaRPr lang="en-US" sz="1765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50621" y="5216927"/>
            <a:ext cx="9179988" cy="1003996"/>
          </a:xfrm>
          <a:prstGeom prst="rect">
            <a:avLst/>
          </a:prstGeom>
          <a:solidFill>
            <a:schemeClr val="accent5">
              <a:lumMod val="20000"/>
              <a:lumOff val="80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76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企业办公应用需要适应市场环境的快速变化，以及企业业务的调整。</a:t>
            </a:r>
            <a:r>
              <a:rPr lang="en-US" altLang="zh-CN" sz="176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IT</a:t>
            </a:r>
            <a:r>
              <a:rPr lang="zh-CN" altLang="en-US" sz="176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建设向云平台架构转变，办公管理系统逐步从购买到租用模式的转变。</a:t>
            </a:r>
            <a:endParaRPr lang="en-US" sz="1765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4513" y="1492997"/>
            <a:ext cx="1176109" cy="1003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76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成本</a:t>
            </a:r>
            <a:endParaRPr lang="en-US" altLang="zh-CN" sz="1765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76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控制</a:t>
            </a:r>
            <a:endParaRPr lang="en-US" sz="1765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4512" y="2736483"/>
            <a:ext cx="1176109" cy="1003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76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管理</a:t>
            </a:r>
            <a:endParaRPr lang="en-US" altLang="zh-CN" sz="1765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76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效率</a:t>
            </a:r>
            <a:endParaRPr lang="en-US" sz="1765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4512" y="3979970"/>
            <a:ext cx="1176109" cy="1003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76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新型</a:t>
            </a:r>
            <a:endParaRPr lang="en-US" altLang="zh-CN" sz="1765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76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工具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4512" y="5210398"/>
            <a:ext cx="1176109" cy="10039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76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随需</a:t>
            </a:r>
            <a:endParaRPr lang="en-US" altLang="zh-CN" sz="1765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76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应变</a:t>
            </a:r>
          </a:p>
        </p:txBody>
      </p:sp>
    </p:spTree>
    <p:extLst>
      <p:ext uri="{BB962C8B-B14F-4D97-AF65-F5344CB8AC3E}">
        <p14:creationId xmlns:p14="http://schemas.microsoft.com/office/powerpoint/2010/main" val="4047282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流程表单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21724" y="1790224"/>
            <a:ext cx="4575301" cy="426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系统内置常用标准办公流程表单。</a:t>
            </a:r>
            <a:endParaRPr lang="en-US" altLang="zh-CN" dirty="0"/>
          </a:p>
          <a:p>
            <a:r>
              <a:rPr lang="zh-CN" altLang="en-US" dirty="0"/>
              <a:t>流程表单采用简洁设计，基于触控操作的界面优化，适合移动设备操作。</a:t>
            </a:r>
          </a:p>
          <a:p>
            <a:r>
              <a:rPr lang="zh-CN" altLang="en-US" dirty="0"/>
              <a:t>系统提供向导式信息输入操作，方便用户进行信息管理。</a:t>
            </a:r>
          </a:p>
          <a:p>
            <a:r>
              <a:rPr lang="zh-CN" altLang="en-US" dirty="0"/>
              <a:t>流程表单提供中，英双语显示，支持语言切换。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024" y="1790225"/>
            <a:ext cx="6484470" cy="405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34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可视化流程状态查看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21724" y="1790224"/>
            <a:ext cx="4348432" cy="426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系统提供可视化的流程状态查看。用户客户随时查看流程的当前状态。</a:t>
            </a:r>
            <a:endParaRPr lang="en-US" altLang="zh-CN" dirty="0"/>
          </a:p>
          <a:p>
            <a:r>
              <a:rPr lang="zh-CN" altLang="en-US" dirty="0"/>
              <a:t>流程各节点的状态根据流程处理过程实时进行更新。</a:t>
            </a:r>
            <a:endParaRPr lang="en-US" altLang="zh-CN" dirty="0"/>
          </a:p>
          <a:p>
            <a:r>
              <a:rPr lang="zh-CN" altLang="en-US" dirty="0"/>
              <a:t>流程图可以根据业务需求进行灵活的配置和更新。</a:t>
            </a:r>
            <a:endParaRPr lang="en-US" altLang="zh-CN" dirty="0"/>
          </a:p>
          <a:p>
            <a:r>
              <a:rPr lang="zh-CN" altLang="en-US" dirty="0"/>
              <a:t>系统自动记录和跟踪流程处理的历史信息。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155" y="1790224"/>
            <a:ext cx="6701714" cy="42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69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统一组织架构管理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715605" y="1790224"/>
            <a:ext cx="5415004" cy="426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系统提供统一的企业组织架构管理。用户可以进行组织架构信息的管理。</a:t>
            </a:r>
            <a:endParaRPr lang="en-US" altLang="zh-CN" dirty="0"/>
          </a:p>
          <a:p>
            <a:r>
              <a:rPr lang="zh-CN" altLang="en-US" dirty="0"/>
              <a:t>系统提供员工信息管理，流程角色定义，以及基于角色的流程任务审批功能。</a:t>
            </a:r>
            <a:endParaRPr lang="en-US" altLang="zh-CN" dirty="0"/>
          </a:p>
          <a:p>
            <a:r>
              <a:rPr lang="zh-CN" altLang="en-US" dirty="0"/>
              <a:t>实现流程节点灵活配置和修改。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24" y="1657939"/>
            <a:ext cx="4492187" cy="2351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24" y="4210098"/>
            <a:ext cx="4492187" cy="206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6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可视化经营数据分析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21724" y="1790224"/>
            <a:ext cx="4277141" cy="426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系统提供报表中心，企业各职能部门人员可以在线查看业务处理相关信息。</a:t>
            </a:r>
            <a:endParaRPr lang="en-US" altLang="zh-CN" dirty="0"/>
          </a:p>
          <a:p>
            <a:r>
              <a:rPr lang="zh-CN" altLang="en-US" dirty="0"/>
              <a:t>报表内容可以是表格形式的统计数据，也可以是可视化图表。</a:t>
            </a:r>
            <a:endParaRPr lang="en-US" altLang="zh-CN" dirty="0"/>
          </a:p>
          <a:p>
            <a:r>
              <a:rPr lang="zh-CN" altLang="en-US" dirty="0"/>
              <a:t>报表提供导出功能，可以到处成</a:t>
            </a:r>
            <a:r>
              <a:rPr lang="en-US" altLang="zh-CN" dirty="0"/>
              <a:t>Excel</a:t>
            </a:r>
            <a:r>
              <a:rPr lang="zh-CN" altLang="en-US" dirty="0"/>
              <a:t>，</a:t>
            </a:r>
            <a:r>
              <a:rPr lang="en-US" altLang="zh-CN" dirty="0"/>
              <a:t>PDF</a:t>
            </a:r>
            <a:r>
              <a:rPr lang="zh-CN" altLang="en-US" dirty="0"/>
              <a:t>文件等格式。</a:t>
            </a:r>
            <a:endParaRPr lang="en-US" altLang="zh-CN" dirty="0"/>
          </a:p>
          <a:p>
            <a:r>
              <a:rPr lang="zh-CN" altLang="en-US" dirty="0"/>
              <a:t>系统支持基于</a:t>
            </a:r>
            <a:r>
              <a:rPr lang="en-US" altLang="zh-CN" dirty="0"/>
              <a:t>Power BI</a:t>
            </a:r>
            <a:r>
              <a:rPr lang="zh-CN" altLang="en-US" dirty="0"/>
              <a:t>的报表呈现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464" y="1794485"/>
            <a:ext cx="6597794" cy="42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50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平台通过如下微软技术构建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02" y="1579340"/>
            <a:ext cx="10950641" cy="47625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7371" y="2877696"/>
            <a:ext cx="2771389" cy="6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76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Office 365</a:t>
            </a:r>
            <a:r>
              <a:rPr lang="zh-CN" altLang="en-US" sz="1176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是微软针对企业用户提供的公有云服务，包含一系列的企业生产力管理套件。</a:t>
            </a:r>
            <a:r>
              <a:rPr lang="en-US" altLang="zh-CN" sz="1176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endParaRPr lang="en-US" sz="1176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6128" y="2877696"/>
            <a:ext cx="2771389" cy="6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76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Azure</a:t>
            </a:r>
            <a:r>
              <a:rPr lang="zh-CN" altLang="en-US" sz="1176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是微软最新的强大的云租赁服务，能够为企业提供多种体系的业务系统运营服务支撑。</a:t>
            </a:r>
            <a:r>
              <a:rPr lang="en-US" altLang="zh-CN" sz="1176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endParaRPr lang="en-US" sz="1176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44877" y="2877695"/>
            <a:ext cx="2771389" cy="6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76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SharePoint</a:t>
            </a:r>
            <a:r>
              <a:rPr lang="zh-CN" altLang="en-US" sz="1176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作为统一协同平台，为企业提供一系列功能完善，集成紧密的应用服务。</a:t>
            </a:r>
            <a:endParaRPr lang="en-US" sz="1176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7371" y="5230526"/>
            <a:ext cx="2771389" cy="6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76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Yammer</a:t>
            </a:r>
            <a:r>
              <a:rPr lang="zh-CN" altLang="en-US" sz="1176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针对企业用户的内部社交平台，为用户提供信息分享，讨论，推送和沟通等功能。</a:t>
            </a:r>
            <a:endParaRPr lang="en-US" sz="1176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6127" y="5230525"/>
            <a:ext cx="2771389" cy="6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76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OneDrive for Business</a:t>
            </a:r>
            <a:r>
              <a:rPr lang="zh-CN" altLang="en-US" sz="1176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为企业提供在线文档存储功能，提供个人文件管理，文件共享，离线编辑，多设备同步等功能。</a:t>
            </a:r>
            <a:endParaRPr lang="en-US" sz="1176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44876" y="5230524"/>
            <a:ext cx="2771389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76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Skype for Business</a:t>
            </a:r>
            <a:r>
              <a:rPr lang="zh-CN" altLang="en-US" sz="1176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为企业提供即时通讯，语音，视频交流，企业视频会议等功能。</a:t>
            </a:r>
            <a:endParaRPr lang="en-US" sz="1176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4222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4982" y="3097498"/>
            <a:ext cx="5673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任何时间，任何设备，</a:t>
            </a:r>
            <a:endParaRPr lang="en-US" altLang="zh-CN" sz="4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一站式办公应用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ubtitle 4"/>
          <p:cNvSpPr txBox="1">
            <a:spLocks/>
          </p:cNvSpPr>
          <p:nvPr/>
        </p:nvSpPr>
        <p:spPr>
          <a:xfrm>
            <a:off x="0" y="0"/>
            <a:ext cx="4206239" cy="6858000"/>
          </a:xfrm>
          <a:prstGeom prst="rect">
            <a:avLst/>
          </a:prstGeom>
          <a:solidFill>
            <a:srgbClr val="06B6FF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676320" y="240648"/>
            <a:ext cx="2853600" cy="1260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300" dirty="0">
                <a:solidFill>
                  <a:schemeClr val="bg1"/>
                </a:solidFill>
              </a:rPr>
              <a:t>联系我们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376" y="5160813"/>
            <a:ext cx="4083864" cy="1777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5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上海知普信息科技有限公司</a:t>
            </a:r>
            <a:endParaRPr lang="en-US" altLang="zh-CN" sz="25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地址：上海浦东新区峨山路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91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弄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100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号陆家嘴软件园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号楼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601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室 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电话：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+86 21 50108791	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邮编：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200127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网址：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  <a:hlinkClick r:id="rId2"/>
              </a:rPr>
              <a:t>http://www.akmii.com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1609344"/>
            <a:ext cx="4206239" cy="3650285"/>
          </a:xfrm>
          <a:prstGeom prst="rect">
            <a:avLst/>
          </a:prstGeom>
          <a:solidFill>
            <a:schemeClr val="bg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获取更多信息，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请访问官方网站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hlinkClick r:id="rId3"/>
              </a:rPr>
              <a:t>http://www.yeeoffice.com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743" y="3759218"/>
            <a:ext cx="1357313" cy="134654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209" y="1609344"/>
            <a:ext cx="4146981" cy="78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45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838199" y="3425844"/>
            <a:ext cx="3226989" cy="8226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88690" y="3425844"/>
            <a:ext cx="3501232" cy="8226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10920" y="3425844"/>
            <a:ext cx="3196431" cy="8226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企业效率提升</a:t>
            </a:r>
            <a:endParaRPr lang="en-US" dirty="0"/>
          </a:p>
        </p:txBody>
      </p:sp>
      <p:pic>
        <p:nvPicPr>
          <p:cNvPr id="1026" name="Picture 2" descr="http://fundstar.qiniudn.com/article/663a582903fe11e5ac8b04011c907a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920" y="1781500"/>
            <a:ext cx="3196431" cy="164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39721" y="36341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实施效率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://www.carriermanagement.com/assets/bigstock-world-Map-Best-Concept-of-glo-62830309-connected-global-globalization-interconnected-worl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81500"/>
            <a:ext cx="3226989" cy="164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85308" y="36341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使用效率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97695" y="36341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协同效率</a:t>
            </a:r>
            <a:endParaRPr 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2" name="Picture 8" descr="http://blogs.aberdeen.com/wp-content/uploads/2012/09/bigstock-Business-people-39567919-520x2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690" y="1781500"/>
            <a:ext cx="3501232" cy="164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" y="4610264"/>
            <a:ext cx="11145157" cy="137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5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7" grpId="0" animBg="1"/>
      <p:bldP spid="6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1285489" y="1655330"/>
            <a:ext cx="2497551" cy="731323"/>
            <a:chOff x="1482998" y="1655330"/>
            <a:chExt cx="2497551" cy="731323"/>
          </a:xfrm>
        </p:grpSpPr>
        <p:pic>
          <p:nvPicPr>
            <p:cNvPr id="4" name="Picture 3" descr="metroui, news, windows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2998" y="1655330"/>
              <a:ext cx="688703" cy="688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257000" y="1709545"/>
              <a:ext cx="172354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新闻中心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企业信息发布统一平台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58812" y="2911834"/>
            <a:ext cx="2744112" cy="677108"/>
            <a:chOff x="1544214" y="2911833"/>
            <a:chExt cx="2744112" cy="677108"/>
          </a:xfrm>
        </p:grpSpPr>
        <p:pic>
          <p:nvPicPr>
            <p:cNvPr id="6" name="Picture 5" descr="http://blogadmin.edmc.edu/aioblog/image.axd?picture=2013%2F7%2FAiCalendar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4214" y="2964421"/>
              <a:ext cx="566269" cy="571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257001" y="2911833"/>
              <a:ext cx="20313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会议管理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企业会议管理及会议室预订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326974" y="4071501"/>
            <a:ext cx="2609955" cy="677108"/>
            <a:chOff x="1524483" y="4071501"/>
            <a:chExt cx="2609955" cy="677108"/>
          </a:xfrm>
        </p:grpSpPr>
        <p:sp>
          <p:nvSpPr>
            <p:cNvPr id="8" name="TextBox 7"/>
            <p:cNvSpPr txBox="1"/>
            <p:nvPr/>
          </p:nvSpPr>
          <p:spPr>
            <a:xfrm>
              <a:off x="2257001" y="4071501"/>
              <a:ext cx="1877437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流程中心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企业办公工作流管理中心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483" y="4071501"/>
              <a:ext cx="532358" cy="53235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285266" y="567016"/>
            <a:ext cx="2456067" cy="677108"/>
            <a:chOff x="1524483" y="507257"/>
            <a:chExt cx="2456067" cy="677108"/>
          </a:xfrm>
        </p:grpSpPr>
        <p:sp>
          <p:nvSpPr>
            <p:cNvPr id="10" name="TextBox 9"/>
            <p:cNvSpPr txBox="1"/>
            <p:nvPr/>
          </p:nvSpPr>
          <p:spPr>
            <a:xfrm>
              <a:off x="2257001" y="507257"/>
              <a:ext cx="172354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企业信息门户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企业统一信息访问入口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483" y="507257"/>
              <a:ext cx="532358" cy="532358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8110585" y="1686776"/>
            <a:ext cx="3113105" cy="688703"/>
            <a:chOff x="7851874" y="1655330"/>
            <a:chExt cx="3113105" cy="688703"/>
          </a:xfrm>
        </p:grpSpPr>
        <p:pic>
          <p:nvPicPr>
            <p:cNvPr id="12" name="Picture 11" descr="metroui, news, windows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1874" y="1655330"/>
              <a:ext cx="688703" cy="688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8625877" y="1666925"/>
              <a:ext cx="2339102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文档中心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统一文档发布，查看及管理中心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864067" y="2964421"/>
            <a:ext cx="3051889" cy="677108"/>
            <a:chOff x="7913090" y="2911833"/>
            <a:chExt cx="3051889" cy="677108"/>
          </a:xfrm>
        </p:grpSpPr>
        <p:pic>
          <p:nvPicPr>
            <p:cNvPr id="14" name="Picture 13" descr="http://blogadmin.edmc.edu/aioblog/image.axd?picture=2013%2F7%2FAiCalendar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3090" y="2964421"/>
              <a:ext cx="566269" cy="571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8625877" y="2911833"/>
              <a:ext cx="2339102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任务管理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工作任务实时创建，分配与处理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099183" y="4108323"/>
            <a:ext cx="3071620" cy="954107"/>
            <a:chOff x="7893359" y="4071501"/>
            <a:chExt cx="3071620" cy="954107"/>
          </a:xfrm>
        </p:grpSpPr>
        <p:sp>
          <p:nvSpPr>
            <p:cNvPr id="16" name="TextBox 15"/>
            <p:cNvSpPr txBox="1"/>
            <p:nvPr/>
          </p:nvSpPr>
          <p:spPr>
            <a:xfrm>
              <a:off x="8625877" y="4071501"/>
              <a:ext cx="23391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讨论组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基于主题的快速讨论组创建，活动跟踪及信息共享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3359" y="4071501"/>
              <a:ext cx="532358" cy="532358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6972910" y="567016"/>
            <a:ext cx="2917732" cy="677108"/>
            <a:chOff x="7893359" y="507257"/>
            <a:chExt cx="2917732" cy="677108"/>
          </a:xfrm>
        </p:grpSpPr>
        <p:sp>
          <p:nvSpPr>
            <p:cNvPr id="18" name="TextBox 17"/>
            <p:cNvSpPr txBox="1"/>
            <p:nvPr/>
          </p:nvSpPr>
          <p:spPr>
            <a:xfrm>
              <a:off x="8625877" y="507257"/>
              <a:ext cx="218521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部门管理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基于组织的部门信息发布中心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3359" y="507257"/>
              <a:ext cx="532358" cy="532358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2285266" y="5284557"/>
            <a:ext cx="2763844" cy="954107"/>
            <a:chOff x="1524482" y="5283756"/>
            <a:chExt cx="2763844" cy="954107"/>
          </a:xfrm>
        </p:grpSpPr>
        <p:sp>
          <p:nvSpPr>
            <p:cNvPr id="20" name="TextBox 19"/>
            <p:cNvSpPr txBox="1"/>
            <p:nvPr/>
          </p:nvSpPr>
          <p:spPr>
            <a:xfrm>
              <a:off x="2257000" y="5283756"/>
              <a:ext cx="20313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问卷调查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基于组织的问卷调查创建，信息收集与反馈机制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482" y="5283756"/>
              <a:ext cx="532358" cy="532358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7203454" y="5339861"/>
            <a:ext cx="3071620" cy="954107"/>
            <a:chOff x="7893358" y="5283756"/>
            <a:chExt cx="3071620" cy="954107"/>
          </a:xfrm>
        </p:grpSpPr>
        <p:sp>
          <p:nvSpPr>
            <p:cNvPr id="22" name="TextBox 21"/>
            <p:cNvSpPr txBox="1"/>
            <p:nvPr/>
          </p:nvSpPr>
          <p:spPr>
            <a:xfrm>
              <a:off x="8625876" y="5283756"/>
              <a:ext cx="23391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员工培训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在线培训及学习组织，培训效果实时跟踪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3358" y="5283756"/>
              <a:ext cx="532358" cy="532358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39" y="2964421"/>
            <a:ext cx="2127161" cy="686181"/>
          </a:xfrm>
          <a:prstGeom prst="rect">
            <a:avLst/>
          </a:prstGeom>
        </p:spPr>
      </p:pic>
      <p:graphicFrame>
        <p:nvGraphicFramePr>
          <p:cNvPr id="35" name="Diagram 34"/>
          <p:cNvGraphicFramePr/>
          <p:nvPr>
            <p:extLst/>
          </p:nvPr>
        </p:nvGraphicFramePr>
        <p:xfrm>
          <a:off x="2545325" y="1185234"/>
          <a:ext cx="6935178" cy="4185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068765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3428" tIns="89642" rIns="143428" bIns="89642" rtlCol="0" anchor="t">
            <a:noAutofit/>
          </a:bodyPr>
          <a:lstStyle/>
          <a:p>
            <a:r>
              <a:rPr lang="zh-CN" altLang="en-US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实施效率</a:t>
            </a:r>
            <a:br>
              <a:rPr lang="en-US" altLang="zh-CN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altLang="zh-CN" sz="294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- </a:t>
            </a:r>
            <a:r>
              <a:rPr lang="zh-CN" altLang="en-US" sz="294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基于订阅式的在线部署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46" y="2600823"/>
            <a:ext cx="4711601" cy="3872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872" y="1850970"/>
            <a:ext cx="5208155" cy="41689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738" y="3658631"/>
            <a:ext cx="5458268" cy="31988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042" y="90349"/>
            <a:ext cx="6829958" cy="13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57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7843429" y="3473695"/>
            <a:ext cx="2422513" cy="17771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174" y="289957"/>
            <a:ext cx="11083906" cy="8995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易企办管理平台架构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631474" y="2737936"/>
            <a:ext cx="3820004" cy="65780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企业门户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YeePortal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25876" y="3480552"/>
            <a:ext cx="3825602" cy="17771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17731" y="3612199"/>
            <a:ext cx="1138379" cy="3631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门户站点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984938" y="3619893"/>
            <a:ext cx="989523" cy="2815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个人门户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033786" y="3619893"/>
            <a:ext cx="989523" cy="2815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办公动态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17731" y="4010867"/>
            <a:ext cx="1138379" cy="3631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知识管理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984938" y="3990645"/>
            <a:ext cx="989523" cy="2815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任务管理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033786" y="3990645"/>
            <a:ext cx="989523" cy="2815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日程管理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981712" y="4724345"/>
            <a:ext cx="989523" cy="2815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文档管理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717731" y="4410316"/>
            <a:ext cx="1138379" cy="3631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问卷调查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628681" y="5336581"/>
            <a:ext cx="8616880" cy="47615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301247" y="5413099"/>
            <a:ext cx="1598288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业务系统集成</a:t>
            </a:r>
            <a:endParaRPr 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656563" y="5921115"/>
            <a:ext cx="8594381" cy="83261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738464" y="5909809"/>
            <a:ext cx="2305112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应用基础软件支撑层</a:t>
            </a:r>
            <a:endParaRPr lang="en-US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917496" y="6309327"/>
            <a:ext cx="1854176" cy="3406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Office 365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969497" y="6313254"/>
            <a:ext cx="1854176" cy="3406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Microsoft Azure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021498" y="6313254"/>
            <a:ext cx="1854176" cy="3406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Yammer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073499" y="6313254"/>
            <a:ext cx="1854176" cy="3406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OneDrive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472733" y="1321939"/>
            <a:ext cx="699988" cy="54317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运维管理体系</a:t>
            </a:r>
            <a:endParaRPr lang="en-US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981712" y="4349572"/>
            <a:ext cx="989523" cy="2815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备忘录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030559" y="4349572"/>
            <a:ext cx="989523" cy="2815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消息管理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1628339" y="1321938"/>
            <a:ext cx="2704098" cy="1310291"/>
            <a:chOff x="3020478" y="1438354"/>
            <a:chExt cx="2834640" cy="1371600"/>
          </a:xfrm>
        </p:grpSpPr>
        <p:sp>
          <p:nvSpPr>
            <p:cNvPr id="69" name="Rectangle 68"/>
            <p:cNvSpPr/>
            <p:nvPr/>
          </p:nvSpPr>
          <p:spPr bwMode="auto">
            <a:xfrm>
              <a:off x="3020478" y="1438354"/>
              <a:ext cx="2834640" cy="1371600"/>
            </a:xfrm>
            <a:prstGeom prst="rect">
              <a:avLst/>
            </a:prstGeom>
            <a:solidFill>
              <a:srgbClr val="00B0F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3242" tIns="46621" rIns="93242" bIns="4662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11" fontAlgn="base">
                <a:spcBef>
                  <a:spcPct val="0"/>
                </a:spcBef>
                <a:spcAft>
                  <a:spcPct val="0"/>
                </a:spcAft>
              </a:pPr>
              <a:endParaRPr lang="en-US" sz="2856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3747220" y="1661525"/>
              <a:ext cx="1391296" cy="1113287"/>
              <a:chOff x="3171305" y="1661525"/>
              <a:chExt cx="1391296" cy="1113287"/>
            </a:xfrm>
          </p:grpSpPr>
          <p:grpSp>
            <p:nvGrpSpPr>
              <p:cNvPr id="71" name="Group 70"/>
              <p:cNvGrpSpPr/>
              <p:nvPr/>
            </p:nvGrpSpPr>
            <p:grpSpPr bwMode="black">
              <a:xfrm>
                <a:off x="3564086" y="1661525"/>
                <a:ext cx="605735" cy="718309"/>
                <a:chOff x="3697005" y="3882968"/>
                <a:chExt cx="930763" cy="918513"/>
              </a:xfrm>
            </p:grpSpPr>
            <p:pic>
              <p:nvPicPr>
                <p:cNvPr id="73" name="Picture 72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black">
                <a:xfrm rot="2614426" flipH="1">
                  <a:off x="3697005" y="4271456"/>
                  <a:ext cx="394555" cy="530025"/>
                </a:xfrm>
                <a:prstGeom prst="rect">
                  <a:avLst/>
                </a:prstGeom>
              </p:spPr>
            </p:pic>
            <p:sp>
              <p:nvSpPr>
                <p:cNvPr id="74" name="Freeform 61"/>
                <p:cNvSpPr>
                  <a:spLocks/>
                </p:cNvSpPr>
                <p:nvPr/>
              </p:nvSpPr>
              <p:spPr bwMode="black">
                <a:xfrm rot="10800000">
                  <a:off x="4060569" y="3882968"/>
                  <a:ext cx="567199" cy="820333"/>
                </a:xfrm>
                <a:custGeom>
                  <a:avLst/>
                  <a:gdLst/>
                  <a:ahLst/>
                  <a:cxnLst>
                    <a:cxn ang="0">
                      <a:pos x="251" y="363"/>
                    </a:cxn>
                    <a:cxn ang="0">
                      <a:pos x="243" y="372"/>
                    </a:cxn>
                    <a:cxn ang="0">
                      <a:pos x="35" y="372"/>
                    </a:cxn>
                    <a:cxn ang="0">
                      <a:pos x="27" y="363"/>
                    </a:cxn>
                    <a:cxn ang="0">
                      <a:pos x="27" y="36"/>
                    </a:cxn>
                    <a:cxn ang="0">
                      <a:pos x="35" y="27"/>
                    </a:cxn>
                    <a:cxn ang="0">
                      <a:pos x="243" y="27"/>
                    </a:cxn>
                    <a:cxn ang="0">
                      <a:pos x="251" y="36"/>
                    </a:cxn>
                    <a:cxn ang="0">
                      <a:pos x="251" y="108"/>
                    </a:cxn>
                    <a:cxn ang="0">
                      <a:pos x="277" y="84"/>
                    </a:cxn>
                    <a:cxn ang="0">
                      <a:pos x="277" y="10"/>
                    </a:cxn>
                    <a:cxn ang="0">
                      <a:pos x="267" y="0"/>
                    </a:cxn>
                    <a:cxn ang="0">
                      <a:pos x="11" y="0"/>
                    </a:cxn>
                    <a:cxn ang="0">
                      <a:pos x="0" y="10"/>
                    </a:cxn>
                    <a:cxn ang="0">
                      <a:pos x="0" y="389"/>
                    </a:cxn>
                    <a:cxn ang="0">
                      <a:pos x="11" y="399"/>
                    </a:cxn>
                    <a:cxn ang="0">
                      <a:pos x="267" y="399"/>
                    </a:cxn>
                    <a:cxn ang="0">
                      <a:pos x="277" y="389"/>
                    </a:cxn>
                    <a:cxn ang="0">
                      <a:pos x="277" y="168"/>
                    </a:cxn>
                    <a:cxn ang="0">
                      <a:pos x="251" y="191"/>
                    </a:cxn>
                    <a:cxn ang="0">
                      <a:pos x="251" y="363"/>
                    </a:cxn>
                  </a:cxnLst>
                  <a:rect l="0" t="0" r="r" b="b"/>
                  <a:pathLst>
                    <a:path w="277" h="399">
                      <a:moveTo>
                        <a:pt x="251" y="363"/>
                      </a:moveTo>
                      <a:cubicBezTo>
                        <a:pt x="251" y="368"/>
                        <a:pt x="247" y="372"/>
                        <a:pt x="243" y="372"/>
                      </a:cubicBezTo>
                      <a:cubicBezTo>
                        <a:pt x="35" y="372"/>
                        <a:pt x="35" y="372"/>
                        <a:pt x="35" y="372"/>
                      </a:cubicBezTo>
                      <a:cubicBezTo>
                        <a:pt x="31" y="372"/>
                        <a:pt x="27" y="368"/>
                        <a:pt x="27" y="363"/>
                      </a:cubicBezTo>
                      <a:cubicBezTo>
                        <a:pt x="27" y="36"/>
                        <a:pt x="27" y="36"/>
                        <a:pt x="27" y="36"/>
                      </a:cubicBezTo>
                      <a:cubicBezTo>
                        <a:pt x="27" y="31"/>
                        <a:pt x="31" y="27"/>
                        <a:pt x="35" y="27"/>
                      </a:cubicBezTo>
                      <a:cubicBezTo>
                        <a:pt x="243" y="27"/>
                        <a:pt x="243" y="27"/>
                        <a:pt x="243" y="27"/>
                      </a:cubicBezTo>
                      <a:cubicBezTo>
                        <a:pt x="247" y="27"/>
                        <a:pt x="251" y="31"/>
                        <a:pt x="251" y="36"/>
                      </a:cubicBezTo>
                      <a:cubicBezTo>
                        <a:pt x="251" y="108"/>
                        <a:pt x="251" y="108"/>
                        <a:pt x="251" y="108"/>
                      </a:cubicBezTo>
                      <a:cubicBezTo>
                        <a:pt x="277" y="84"/>
                        <a:pt x="277" y="84"/>
                        <a:pt x="277" y="84"/>
                      </a:cubicBezTo>
                      <a:cubicBezTo>
                        <a:pt x="277" y="10"/>
                        <a:pt x="277" y="10"/>
                        <a:pt x="277" y="10"/>
                      </a:cubicBezTo>
                      <a:cubicBezTo>
                        <a:pt x="277" y="4"/>
                        <a:pt x="273" y="0"/>
                        <a:pt x="267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5" y="0"/>
                        <a:pt x="0" y="4"/>
                        <a:pt x="0" y="10"/>
                      </a:cubicBezTo>
                      <a:cubicBezTo>
                        <a:pt x="0" y="389"/>
                        <a:pt x="0" y="389"/>
                        <a:pt x="0" y="389"/>
                      </a:cubicBezTo>
                      <a:cubicBezTo>
                        <a:pt x="0" y="395"/>
                        <a:pt x="5" y="399"/>
                        <a:pt x="11" y="399"/>
                      </a:cubicBezTo>
                      <a:cubicBezTo>
                        <a:pt x="267" y="399"/>
                        <a:pt x="267" y="399"/>
                        <a:pt x="267" y="399"/>
                      </a:cubicBezTo>
                      <a:cubicBezTo>
                        <a:pt x="273" y="399"/>
                        <a:pt x="277" y="395"/>
                        <a:pt x="277" y="389"/>
                      </a:cubicBezTo>
                      <a:cubicBezTo>
                        <a:pt x="277" y="168"/>
                        <a:pt x="277" y="168"/>
                        <a:pt x="277" y="168"/>
                      </a:cubicBezTo>
                      <a:cubicBezTo>
                        <a:pt x="251" y="191"/>
                        <a:pt x="251" y="191"/>
                        <a:pt x="251" y="191"/>
                      </a:cubicBezTo>
                      <a:lnTo>
                        <a:pt x="251" y="3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extLst/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378"/>
                  <a:endParaRPr lang="en-US" sz="918" dirty="0">
                    <a:solidFill>
                      <a:srgbClr val="FFFFF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Segoe UI" pitchFamily="34" charset="0"/>
                  </a:endParaRPr>
                </a:p>
              </p:txBody>
            </p:sp>
          </p:grpSp>
          <p:sp>
            <p:nvSpPr>
              <p:cNvPr id="72" name="TextBox 71"/>
              <p:cNvSpPr txBox="1"/>
              <p:nvPr/>
            </p:nvSpPr>
            <p:spPr bwMode="black">
              <a:xfrm>
                <a:off x="3171305" y="2413302"/>
                <a:ext cx="1391296" cy="361510"/>
              </a:xfrm>
              <a:prstGeom prst="rect">
                <a:avLst/>
              </a:prstGeom>
              <a:noFill/>
            </p:spPr>
            <p:txBody>
              <a:bodyPr wrap="square" lIns="83931" tIns="0" rIns="0" bIns="0" rtlCol="0">
                <a:spAutoFit/>
              </a:bodyPr>
              <a:lstStyle/>
              <a:p>
                <a:pPr algn="ctr" defTabSz="932378"/>
                <a:r>
                  <a:rPr lang="zh-CN" altLang="en-US" sz="2244" dirty="0">
                    <a:solidFill>
                      <a:srgbClr val="FFFFF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Segoe"/>
                  </a:rPr>
                  <a:t>平板电脑</a:t>
                </a:r>
                <a:endParaRPr lang="en-US" sz="2244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"/>
                </a:endParaRPr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4567819" y="1321938"/>
            <a:ext cx="2704098" cy="1310291"/>
            <a:chOff x="5057407" y="1438354"/>
            <a:chExt cx="2834640" cy="1371600"/>
          </a:xfrm>
        </p:grpSpPr>
        <p:sp>
          <p:nvSpPr>
            <p:cNvPr id="76" name="Rectangle 75"/>
            <p:cNvSpPr/>
            <p:nvPr/>
          </p:nvSpPr>
          <p:spPr bwMode="auto">
            <a:xfrm>
              <a:off x="5057407" y="1438354"/>
              <a:ext cx="2834640" cy="1371600"/>
            </a:xfrm>
            <a:prstGeom prst="rect">
              <a:avLst/>
            </a:prstGeom>
            <a:solidFill>
              <a:srgbClr val="00B0F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3242" tIns="46621" rIns="93242" bIns="4662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11" fontAlgn="base">
                <a:spcBef>
                  <a:spcPct val="0"/>
                </a:spcBef>
                <a:spcAft>
                  <a:spcPct val="0"/>
                </a:spcAft>
              </a:pPr>
              <a:endParaRPr lang="en-US" sz="2856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5775036" y="1651513"/>
              <a:ext cx="1391296" cy="1123299"/>
              <a:chOff x="5201994" y="1651513"/>
              <a:chExt cx="1391296" cy="1123299"/>
            </a:xfrm>
          </p:grpSpPr>
          <p:sp>
            <p:nvSpPr>
              <p:cNvPr id="78" name="Freeform 20"/>
              <p:cNvSpPr>
                <a:spLocks noEditPoints="1"/>
              </p:cNvSpPr>
              <p:nvPr/>
            </p:nvSpPr>
            <p:spPr bwMode="black">
              <a:xfrm>
                <a:off x="5372652" y="1651513"/>
                <a:ext cx="1049980" cy="736472"/>
              </a:xfrm>
              <a:custGeom>
                <a:avLst/>
                <a:gdLst/>
                <a:ahLst/>
                <a:cxnLst>
                  <a:cxn ang="0">
                    <a:pos x="774" y="456"/>
                  </a:cxn>
                  <a:cxn ang="0">
                    <a:pos x="774" y="36"/>
                  </a:cxn>
                  <a:cxn ang="0">
                    <a:pos x="737" y="0"/>
                  </a:cxn>
                  <a:cxn ang="0">
                    <a:pos x="107" y="0"/>
                  </a:cxn>
                  <a:cxn ang="0">
                    <a:pos x="71" y="36"/>
                  </a:cxn>
                  <a:cxn ang="0">
                    <a:pos x="71" y="456"/>
                  </a:cxn>
                  <a:cxn ang="0">
                    <a:pos x="0" y="544"/>
                  </a:cxn>
                  <a:cxn ang="0">
                    <a:pos x="44" y="588"/>
                  </a:cxn>
                  <a:cxn ang="0">
                    <a:pos x="800" y="588"/>
                  </a:cxn>
                  <a:cxn ang="0">
                    <a:pos x="844" y="544"/>
                  </a:cxn>
                  <a:cxn ang="0">
                    <a:pos x="774" y="456"/>
                  </a:cxn>
                  <a:cxn ang="0">
                    <a:pos x="481" y="554"/>
                  </a:cxn>
                  <a:cxn ang="0">
                    <a:pos x="350" y="554"/>
                  </a:cxn>
                  <a:cxn ang="0">
                    <a:pos x="337" y="547"/>
                  </a:cxn>
                  <a:cxn ang="0">
                    <a:pos x="352" y="519"/>
                  </a:cxn>
                  <a:cxn ang="0">
                    <a:pos x="363" y="514"/>
                  </a:cxn>
                  <a:cxn ang="0">
                    <a:pos x="468" y="514"/>
                  </a:cxn>
                  <a:cxn ang="0">
                    <a:pos x="478" y="519"/>
                  </a:cxn>
                  <a:cxn ang="0">
                    <a:pos x="494" y="547"/>
                  </a:cxn>
                  <a:cxn ang="0">
                    <a:pos x="481" y="554"/>
                  </a:cxn>
                  <a:cxn ang="0">
                    <a:pos x="748" y="456"/>
                  </a:cxn>
                  <a:cxn ang="0">
                    <a:pos x="99" y="456"/>
                  </a:cxn>
                  <a:cxn ang="0">
                    <a:pos x="99" y="42"/>
                  </a:cxn>
                  <a:cxn ang="0">
                    <a:pos x="117" y="24"/>
                  </a:cxn>
                  <a:cxn ang="0">
                    <a:pos x="730" y="24"/>
                  </a:cxn>
                  <a:cxn ang="0">
                    <a:pos x="748" y="42"/>
                  </a:cxn>
                  <a:cxn ang="0">
                    <a:pos x="748" y="456"/>
                  </a:cxn>
                </a:cxnLst>
                <a:rect l="0" t="0" r="r" b="b"/>
                <a:pathLst>
                  <a:path w="844" h="588">
                    <a:moveTo>
                      <a:pt x="774" y="456"/>
                    </a:moveTo>
                    <a:cubicBezTo>
                      <a:pt x="774" y="36"/>
                      <a:pt x="774" y="36"/>
                      <a:pt x="774" y="36"/>
                    </a:cubicBezTo>
                    <a:cubicBezTo>
                      <a:pt x="774" y="16"/>
                      <a:pt x="757" y="0"/>
                      <a:pt x="737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87" y="0"/>
                      <a:pt x="71" y="16"/>
                      <a:pt x="71" y="36"/>
                    </a:cubicBezTo>
                    <a:cubicBezTo>
                      <a:pt x="71" y="456"/>
                      <a:pt x="71" y="456"/>
                      <a:pt x="71" y="456"/>
                    </a:cubicBezTo>
                    <a:cubicBezTo>
                      <a:pt x="0" y="544"/>
                      <a:pt x="0" y="544"/>
                      <a:pt x="0" y="544"/>
                    </a:cubicBezTo>
                    <a:cubicBezTo>
                      <a:pt x="0" y="568"/>
                      <a:pt x="20" y="588"/>
                      <a:pt x="44" y="588"/>
                    </a:cubicBezTo>
                    <a:cubicBezTo>
                      <a:pt x="800" y="588"/>
                      <a:pt x="800" y="588"/>
                      <a:pt x="800" y="588"/>
                    </a:cubicBezTo>
                    <a:cubicBezTo>
                      <a:pt x="824" y="588"/>
                      <a:pt x="844" y="568"/>
                      <a:pt x="844" y="544"/>
                    </a:cubicBezTo>
                    <a:lnTo>
                      <a:pt x="774" y="456"/>
                    </a:lnTo>
                    <a:close/>
                    <a:moveTo>
                      <a:pt x="481" y="554"/>
                    </a:moveTo>
                    <a:cubicBezTo>
                      <a:pt x="350" y="554"/>
                      <a:pt x="350" y="554"/>
                      <a:pt x="350" y="554"/>
                    </a:cubicBezTo>
                    <a:cubicBezTo>
                      <a:pt x="343" y="554"/>
                      <a:pt x="337" y="551"/>
                      <a:pt x="337" y="547"/>
                    </a:cubicBezTo>
                    <a:cubicBezTo>
                      <a:pt x="352" y="519"/>
                      <a:pt x="352" y="519"/>
                      <a:pt x="352" y="519"/>
                    </a:cubicBezTo>
                    <a:cubicBezTo>
                      <a:pt x="352" y="516"/>
                      <a:pt x="357" y="514"/>
                      <a:pt x="363" y="514"/>
                    </a:cubicBezTo>
                    <a:cubicBezTo>
                      <a:pt x="468" y="514"/>
                      <a:pt x="468" y="514"/>
                      <a:pt x="468" y="514"/>
                    </a:cubicBezTo>
                    <a:cubicBezTo>
                      <a:pt x="473" y="514"/>
                      <a:pt x="478" y="516"/>
                      <a:pt x="478" y="519"/>
                    </a:cubicBezTo>
                    <a:cubicBezTo>
                      <a:pt x="494" y="547"/>
                      <a:pt x="494" y="547"/>
                      <a:pt x="494" y="547"/>
                    </a:cubicBezTo>
                    <a:cubicBezTo>
                      <a:pt x="494" y="551"/>
                      <a:pt x="488" y="554"/>
                      <a:pt x="481" y="554"/>
                    </a:cubicBezTo>
                    <a:close/>
                    <a:moveTo>
                      <a:pt x="748" y="456"/>
                    </a:moveTo>
                    <a:cubicBezTo>
                      <a:pt x="99" y="456"/>
                      <a:pt x="99" y="456"/>
                      <a:pt x="99" y="456"/>
                    </a:cubicBezTo>
                    <a:cubicBezTo>
                      <a:pt x="99" y="42"/>
                      <a:pt x="99" y="42"/>
                      <a:pt x="99" y="42"/>
                    </a:cubicBezTo>
                    <a:cubicBezTo>
                      <a:pt x="99" y="32"/>
                      <a:pt x="107" y="24"/>
                      <a:pt x="117" y="24"/>
                    </a:cubicBezTo>
                    <a:cubicBezTo>
                      <a:pt x="730" y="24"/>
                      <a:pt x="730" y="24"/>
                      <a:pt x="730" y="24"/>
                    </a:cubicBezTo>
                    <a:cubicBezTo>
                      <a:pt x="740" y="24"/>
                      <a:pt x="748" y="32"/>
                      <a:pt x="748" y="42"/>
                    </a:cubicBezTo>
                    <a:lnTo>
                      <a:pt x="748" y="456"/>
                    </a:lnTo>
                    <a:close/>
                  </a:path>
                </a:pathLst>
              </a:custGeom>
              <a:solidFill>
                <a:srgbClr val="FFFFFF"/>
              </a:solidFill>
              <a:extLst/>
            </p:spPr>
            <p:txBody>
              <a:bodyPr vert="horz" wrap="square" lIns="83931" tIns="41966" rIns="83931" bIns="41966" numCol="1" anchor="t" anchorCtr="0" compatLnSpc="1">
                <a:prstTxWarp prst="textNoShape">
                  <a:avLst/>
                </a:prstTxWarp>
              </a:bodyPr>
              <a:lstStyle/>
              <a:p>
                <a:pPr defTabSz="932378"/>
                <a:endParaRPr lang="en-US" sz="918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itchFamily="34" charset="0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 bwMode="black">
              <a:xfrm>
                <a:off x="5201994" y="2413302"/>
                <a:ext cx="1391296" cy="361510"/>
              </a:xfrm>
              <a:prstGeom prst="rect">
                <a:avLst/>
              </a:prstGeom>
              <a:noFill/>
            </p:spPr>
            <p:txBody>
              <a:bodyPr wrap="square" lIns="83931" tIns="0" rIns="0" bIns="0" rtlCol="0">
                <a:spAutoFit/>
              </a:bodyPr>
              <a:lstStyle/>
              <a:p>
                <a:pPr algn="ctr" defTabSz="932378"/>
                <a:r>
                  <a:rPr lang="zh-CN" altLang="en-US" sz="2244" dirty="0">
                    <a:solidFill>
                      <a:srgbClr val="FFFFF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Segoe UI" pitchFamily="34" charset="0"/>
                  </a:rPr>
                  <a:t>笔记机</a:t>
                </a:r>
                <a:endParaRPr lang="en-US" sz="2244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itchFamily="34" charset="0"/>
                </a:endParaRPr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7561843" y="1309047"/>
            <a:ext cx="2704098" cy="1310291"/>
            <a:chOff x="6062724" y="1438354"/>
            <a:chExt cx="2834640" cy="1371600"/>
          </a:xfrm>
        </p:grpSpPr>
        <p:sp>
          <p:nvSpPr>
            <p:cNvPr id="81" name="Rectangle 80"/>
            <p:cNvSpPr/>
            <p:nvPr/>
          </p:nvSpPr>
          <p:spPr bwMode="auto">
            <a:xfrm>
              <a:off x="6062724" y="1438354"/>
              <a:ext cx="2834640" cy="1371600"/>
            </a:xfrm>
            <a:prstGeom prst="rect">
              <a:avLst/>
            </a:prstGeom>
            <a:solidFill>
              <a:srgbClr val="00B0F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3242" tIns="46621" rIns="93242" bIns="46621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11" fontAlgn="base">
                <a:spcBef>
                  <a:spcPct val="0"/>
                </a:spcBef>
                <a:spcAft>
                  <a:spcPct val="0"/>
                </a:spcAft>
              </a:pPr>
              <a:endParaRPr lang="en-US" sz="2856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itchFamily="34" charset="0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6775071" y="1590944"/>
              <a:ext cx="1391296" cy="1183867"/>
              <a:chOff x="6129644" y="1590944"/>
              <a:chExt cx="1391296" cy="1183867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black">
              <a:xfrm>
                <a:off x="6616399" y="1590944"/>
                <a:ext cx="417786" cy="802472"/>
              </a:xfrm>
              <a:prstGeom prst="rect">
                <a:avLst/>
              </a:prstGeom>
            </p:spPr>
          </p:pic>
          <p:sp>
            <p:nvSpPr>
              <p:cNvPr id="84" name="TextBox 83"/>
              <p:cNvSpPr txBox="1"/>
              <p:nvPr/>
            </p:nvSpPr>
            <p:spPr bwMode="black">
              <a:xfrm>
                <a:off x="6129644" y="2413301"/>
                <a:ext cx="1391296" cy="361510"/>
              </a:xfrm>
              <a:prstGeom prst="rect">
                <a:avLst/>
              </a:prstGeom>
              <a:noFill/>
            </p:spPr>
            <p:txBody>
              <a:bodyPr wrap="square" lIns="83931" tIns="0" rIns="0" bIns="0" rtlCol="0">
                <a:spAutoFit/>
              </a:bodyPr>
              <a:lstStyle/>
              <a:p>
                <a:pPr algn="ctr" defTabSz="932378"/>
                <a:r>
                  <a:rPr lang="zh-CN" altLang="en-US" sz="2244" dirty="0">
                    <a:solidFill>
                      <a:srgbClr val="FFFFF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Segoe UI" pitchFamily="34" charset="0"/>
                  </a:rPr>
                  <a:t>手机</a:t>
                </a:r>
                <a:endParaRPr lang="en-US" sz="2244" dirty="0">
                  <a:solidFill>
                    <a:srgbClr val="FFFFF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Segoe UI" pitchFamily="34" charset="0"/>
                </a:endParaRPr>
              </a:p>
            </p:txBody>
          </p:sp>
        </p:grpSp>
      </p:grpSp>
      <p:sp>
        <p:nvSpPr>
          <p:cNvPr id="58" name="Rectangle 57"/>
          <p:cNvSpPr/>
          <p:nvPr/>
        </p:nvSpPr>
        <p:spPr>
          <a:xfrm>
            <a:off x="7843428" y="2722693"/>
            <a:ext cx="2422512" cy="65780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个人工作台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Yee</a:t>
            </a:r>
            <a:r>
              <a:rPr lang="en-US" altLang="zh-CN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Work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716070" y="4807544"/>
            <a:ext cx="1138379" cy="3631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在线考试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997503" y="5573320"/>
            <a:ext cx="373435" cy="114049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基础服务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995367" y="4276851"/>
            <a:ext cx="373435" cy="12391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统一架构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995274" y="2757904"/>
            <a:ext cx="373435" cy="14627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平台应用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995274" y="1309047"/>
            <a:ext cx="373435" cy="13967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统一访问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504708" y="3480041"/>
            <a:ext cx="2271172" cy="17771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2909341" y="3607476"/>
            <a:ext cx="1138379" cy="3631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企业新闻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909341" y="4006144"/>
            <a:ext cx="1138379" cy="3631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文档管理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909341" y="4405593"/>
            <a:ext cx="1138379" cy="3631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员工投票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2900700" y="4802821"/>
            <a:ext cx="1138379" cy="3631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会议室预订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132573" y="3604731"/>
            <a:ext cx="1184598" cy="3542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通知公告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137914" y="4006142"/>
            <a:ext cx="1184598" cy="3542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通讯录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5626530" y="3619892"/>
            <a:ext cx="1019326" cy="35726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办公流程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5626530" y="4053455"/>
            <a:ext cx="1019326" cy="348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流程设计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5626530" y="4473842"/>
            <a:ext cx="1019326" cy="2815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角色管理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5617889" y="4843154"/>
            <a:ext cx="1019326" cy="2815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统计分析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6713454" y="3622148"/>
            <a:ext cx="965502" cy="35726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任务审批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713454" y="4055711"/>
            <a:ext cx="965502" cy="3480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流程跟踪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6713454" y="4476098"/>
            <a:ext cx="965502" cy="2815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任务代理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137914" y="4410316"/>
            <a:ext cx="1184598" cy="3542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组织架构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129305" y="4814488"/>
            <a:ext cx="1184598" cy="35428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应用中心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504709" y="2732030"/>
            <a:ext cx="2286171" cy="65780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流程中心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YeeFlow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191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570" y="94463"/>
            <a:ext cx="10515600" cy="1325563"/>
          </a:xfrm>
        </p:spPr>
        <p:txBody>
          <a:bodyPr/>
          <a:lstStyle/>
          <a:p>
            <a:r>
              <a:rPr lang="zh-CN" altLang="en-US" dirty="0"/>
              <a:t>手机端应用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-6001" y="1696925"/>
            <a:ext cx="3285867" cy="4604193"/>
            <a:chOff x="67793" y="1184225"/>
            <a:chExt cx="4552950" cy="5667376"/>
          </a:xfrm>
        </p:grpSpPr>
        <p:pic>
          <p:nvPicPr>
            <p:cNvPr id="1026" name="Picture 2" descr="http://store.storeimages.cdn-apple.com/4668/as-images.apple.com/is/image/AppleInc/aos/published/images/i/ph/iphone6/plus/iphone6-plus-box-space-gray-2014?wid=478&amp;hei=595&amp;fmt=jpeg&amp;qlt=95&amp;op_sharpen=0&amp;resMode=bicub&amp;op_usm=0.5,0.5,0,0&amp;iccEmbed=0&amp;layer=comp&amp;.v=141152067982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93" y="1184225"/>
              <a:ext cx="4552950" cy="5667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0492" y="1855355"/>
              <a:ext cx="2407381" cy="4337915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745370" y="1715828"/>
            <a:ext cx="3422190" cy="4604193"/>
            <a:chOff x="7709801" y="1184225"/>
            <a:chExt cx="4552950" cy="5667376"/>
          </a:xfrm>
        </p:grpSpPr>
        <p:pic>
          <p:nvPicPr>
            <p:cNvPr id="7" name="Picture 2" descr="http://store.storeimages.cdn-apple.com/4668/as-images.apple.com/is/image/AppleInc/aos/published/images/i/ph/iphone6/plus/iphone6-plus-box-space-gray-2014?wid=478&amp;hei=595&amp;fmt=jpeg&amp;qlt=95&amp;op_sharpen=0&amp;resMode=bicub&amp;op_usm=0.5,0.5,0,0&amp;iccEmbed=0&amp;layer=comp&amp;.v=141152067982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9801" y="1184225"/>
              <a:ext cx="4552950" cy="5667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2671" y="1855355"/>
              <a:ext cx="2421966" cy="4337915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616773" y="1715829"/>
            <a:ext cx="3772196" cy="4608694"/>
            <a:chOff x="6422092" y="1184225"/>
            <a:chExt cx="4552950" cy="5667376"/>
          </a:xfrm>
        </p:grpSpPr>
        <p:pic>
          <p:nvPicPr>
            <p:cNvPr id="11" name="Picture 2" descr="http://store.storeimages.cdn-apple.com/4668/as-images.apple.com/is/image/AppleInc/aos/published/images/i/ph/iphone6/plus/iphone6-plus-box-space-gray-2014?wid=478&amp;hei=595&amp;fmt=jpeg&amp;qlt=95&amp;op_sharpen=0&amp;resMode=bicub&amp;op_usm=0.5,0.5,0,0&amp;iccEmbed=0&amp;layer=comp&amp;.v=141152067982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2092" y="1184225"/>
              <a:ext cx="4552950" cy="5667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04463" y="1848955"/>
              <a:ext cx="2410589" cy="4337915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8799713" y="1715828"/>
            <a:ext cx="3392287" cy="4567930"/>
            <a:chOff x="3885108" y="1190624"/>
            <a:chExt cx="4552950" cy="5667376"/>
          </a:xfrm>
        </p:grpSpPr>
        <p:pic>
          <p:nvPicPr>
            <p:cNvPr id="6" name="Picture 2" descr="http://store.storeimages.cdn-apple.com/4668/as-images.apple.com/is/image/AppleInc/aos/published/images/i/ph/iphone6/plus/iphone6-plus-box-space-gray-2014?wid=478&amp;hei=595&amp;fmt=jpeg&amp;qlt=95&amp;op_sharpen=0&amp;resMode=bicub&amp;op_usm=0.5,0.5,0,0&amp;iccEmbed=0&amp;layer=comp&amp;.v=141152067982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5108" y="1190624"/>
              <a:ext cx="4552950" cy="5667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57978" y="1855355"/>
              <a:ext cx="2407210" cy="4337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592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946" y="365560"/>
            <a:ext cx="10514108" cy="13253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企业信息门户 </a:t>
            </a:r>
            <a:r>
              <a:rPr lang="en-US" altLang="zh-CN" dirty="0"/>
              <a:t>- </a:t>
            </a:r>
            <a:r>
              <a:rPr lang="zh-CN" altLang="en-US" dirty="0"/>
              <a:t>多设备融合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226" y="1875966"/>
            <a:ext cx="7965479" cy="400606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36824" y="1452411"/>
            <a:ext cx="3670809" cy="5018314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70000"/>
              </a:lnSpc>
            </a:pPr>
            <a:r>
              <a:rPr lang="zh-CN" altLang="en-US" dirty="0"/>
              <a:t>提供统一的内部信息与办公管理入口，包含企业内部最新的动态</a:t>
            </a:r>
            <a:br>
              <a:rPr lang="zh-CN" altLang="en-US" dirty="0"/>
            </a:br>
            <a:r>
              <a:rPr lang="zh-CN" altLang="en-US" dirty="0"/>
              <a:t>信息，通知公告，管理制度，知识分享的快速访问。同时，也为</a:t>
            </a:r>
            <a:br>
              <a:rPr lang="zh-CN" altLang="en-US" dirty="0"/>
            </a:br>
            <a:r>
              <a:rPr lang="zh-CN" altLang="en-US" dirty="0"/>
              <a:t>用户提供各个功能模块的访问入口及快速链接。</a:t>
            </a:r>
          </a:p>
          <a:p>
            <a:pPr>
              <a:lnSpc>
                <a:spcPct val="170000"/>
              </a:lnSpc>
            </a:pPr>
            <a:r>
              <a:rPr lang="zh-CN" altLang="en-US" dirty="0"/>
              <a:t>统一用户体验：基于多点触控的系统操控体验，可适用于多</a:t>
            </a:r>
            <a:br>
              <a:rPr lang="zh-CN" altLang="en-US" dirty="0"/>
            </a:br>
            <a:r>
              <a:rPr lang="zh-CN" altLang="en-US" dirty="0"/>
              <a:t>种办公设备</a:t>
            </a:r>
          </a:p>
          <a:p>
            <a:pPr>
              <a:lnSpc>
                <a:spcPct val="170000"/>
              </a:lnSpc>
            </a:pPr>
            <a:r>
              <a:rPr lang="zh-CN" altLang="en-US" dirty="0"/>
              <a:t>统一信息入口：整合企业信息，用户只需访问内网门户，即</a:t>
            </a:r>
            <a:br>
              <a:rPr lang="zh-CN" altLang="en-US" dirty="0"/>
            </a:br>
            <a:r>
              <a:rPr lang="zh-CN" altLang="en-US" dirty="0"/>
              <a:t>可处理所有日常办公任务</a:t>
            </a:r>
          </a:p>
          <a:p>
            <a:pPr>
              <a:lnSpc>
                <a:spcPct val="170000"/>
              </a:lnSpc>
            </a:pPr>
            <a:r>
              <a:rPr lang="zh-CN" altLang="en-US" dirty="0"/>
              <a:t>内容按模块划分，首页显示摘要信息及快速入口</a:t>
            </a:r>
          </a:p>
          <a:p>
            <a:pPr>
              <a:lnSpc>
                <a:spcPct val="170000"/>
              </a:lnSpc>
            </a:pPr>
            <a:r>
              <a:rPr lang="zh-CN" altLang="en-US" dirty="0"/>
              <a:t>灵活配置：首页各功能模块可按需进行位置及顺序的配置，</a:t>
            </a:r>
            <a:br>
              <a:rPr lang="zh-CN" altLang="en-US" dirty="0"/>
            </a:br>
            <a:r>
              <a:rPr lang="zh-CN" altLang="en-US" dirty="0"/>
              <a:t>模块内容及样式可进行自主排版</a:t>
            </a:r>
          </a:p>
        </p:txBody>
      </p:sp>
    </p:spTree>
    <p:extLst>
      <p:ext uri="{BB962C8B-B14F-4D97-AF65-F5344CB8AC3E}">
        <p14:creationId xmlns:p14="http://schemas.microsoft.com/office/powerpoint/2010/main" val="1117298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750" y="289957"/>
            <a:ext cx="10982331" cy="8995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企业信息发布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260" y="2017151"/>
            <a:ext cx="6244691" cy="3076597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942751" y="1449482"/>
            <a:ext cx="3882586" cy="501831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defPPr>
              <a:defRPr lang="en-US"/>
            </a:defPPr>
            <a:lvl1pPr marL="228600" indent="-228600">
              <a:lnSpc>
                <a:spcPct val="17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提供统一的企业信息发布管理平台，可自主发布企业新闻、行业</a:t>
            </a:r>
            <a:br>
              <a:rPr lang="zh-CN" altLang="en-US" dirty="0"/>
            </a:br>
            <a:r>
              <a:rPr lang="zh-CN" altLang="en-US" dirty="0"/>
              <a:t>新闻、市场活动等信息。</a:t>
            </a:r>
          </a:p>
          <a:p>
            <a:r>
              <a:rPr lang="zh-CN" altLang="en-US" dirty="0"/>
              <a:t>上传内容支持文字、图片、视频及附件</a:t>
            </a:r>
          </a:p>
          <a:p>
            <a:r>
              <a:rPr lang="zh-CN" altLang="en-US" dirty="0"/>
              <a:t>新闻分类可自主增加及修改；多种页面布局可供选择</a:t>
            </a:r>
          </a:p>
          <a:p>
            <a:r>
              <a:rPr lang="zh-CN" altLang="en-US" dirty="0"/>
              <a:t>系统可按站点不同，设定不同的信息栏目</a:t>
            </a:r>
          </a:p>
        </p:txBody>
      </p:sp>
    </p:spTree>
    <p:extLst>
      <p:ext uri="{BB962C8B-B14F-4D97-AF65-F5344CB8AC3E}">
        <p14:creationId xmlns:p14="http://schemas.microsoft.com/office/powerpoint/2010/main" val="1410545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1035</Words>
  <Application>Microsoft Office PowerPoint</Application>
  <PresentationFormat>宽屏</PresentationFormat>
  <Paragraphs>182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Segoe</vt:lpstr>
      <vt:lpstr>微软雅黑</vt:lpstr>
      <vt:lpstr>微软雅黑 Light</vt:lpstr>
      <vt:lpstr>Arial</vt:lpstr>
      <vt:lpstr>Calibri</vt:lpstr>
      <vt:lpstr>Segoe UI</vt:lpstr>
      <vt:lpstr>Office Theme</vt:lpstr>
      <vt:lpstr>PowerPoint 演示文稿</vt:lpstr>
      <vt:lpstr>国内企业管理新挑战</vt:lpstr>
      <vt:lpstr>企业效率提升</vt:lpstr>
      <vt:lpstr>PowerPoint 演示文稿</vt:lpstr>
      <vt:lpstr>实施效率 - 基于订阅式的在线部署</vt:lpstr>
      <vt:lpstr>易企办管理平台架构</vt:lpstr>
      <vt:lpstr>手机端应用</vt:lpstr>
      <vt:lpstr>企业信息门户 - 多设备融合</vt:lpstr>
      <vt:lpstr>企业信息发布</vt:lpstr>
      <vt:lpstr>文档管理</vt:lpstr>
      <vt:lpstr>知识中心</vt:lpstr>
      <vt:lpstr>员工通讯录</vt:lpstr>
      <vt:lpstr>在线考试 / 问卷调查 / 在线投票…</vt:lpstr>
      <vt:lpstr>个人任务</vt:lpstr>
      <vt:lpstr>个人日程管理</vt:lpstr>
      <vt:lpstr>工作备忘录</vt:lpstr>
      <vt:lpstr>消息中心</vt:lpstr>
      <vt:lpstr>PowerPoint 演示文稿</vt:lpstr>
      <vt:lpstr>流程管理</vt:lpstr>
      <vt:lpstr>流程表单</vt:lpstr>
      <vt:lpstr>可视化流程状态查看</vt:lpstr>
      <vt:lpstr>统一组织架构管理</vt:lpstr>
      <vt:lpstr>可视化经营数据分析</vt:lpstr>
      <vt:lpstr>平台通过如下微软技术构建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Renger Hu</dc:creator>
  <cp:lastModifiedBy>方君木</cp:lastModifiedBy>
  <cp:revision>67</cp:revision>
  <dcterms:created xsi:type="dcterms:W3CDTF">2015-08-11T10:24:09Z</dcterms:created>
  <dcterms:modified xsi:type="dcterms:W3CDTF">2016-04-19T07:06:59Z</dcterms:modified>
</cp:coreProperties>
</file>